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14" r:id="rId19"/>
    <p:sldId id="265" r:id="rId20"/>
    <p:sldId id="360" r:id="rId21"/>
    <p:sldId id="361" r:id="rId22"/>
    <p:sldId id="362" r:id="rId23"/>
    <p:sldId id="363" r:id="rId24"/>
    <p:sldId id="34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3E6C9-E6EC-4436-9254-EFFFBAB49448}"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89311-B95E-4C8C-8CFE-DB44EE2A7B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B89311-B95E-4C8C-8CFE-DB44EE2A7BD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B89311-B95E-4C8C-8CFE-DB44EE2A7BD0}"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F4498F-1A9E-489A-9116-82E50CA95E02}" type="datetime3">
              <a:rPr lang="en-US" smtClean="0"/>
              <a:pPr/>
              <a:t>5 May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62D5C-E741-40DB-82FB-78385135D0E8}" type="datetime3">
              <a:rPr lang="en-US" smtClean="0"/>
              <a:pPr/>
              <a:t>5 May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7CBB2-269E-4606-B13C-39CB780124CA}" type="datetime3">
              <a:rPr lang="en-US" smtClean="0"/>
              <a:pPr/>
              <a:t>5 May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4D4F88-FEB8-4A82-8E4F-26E27A54350D}" type="datetime3">
              <a:rPr lang="en-US" smtClean="0"/>
              <a:pPr/>
              <a:t>5 May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5BFC00-8F0F-4169-BF8D-B972DC09B8D9}" type="datetime3">
              <a:rPr lang="en-US" smtClean="0"/>
              <a:pPr/>
              <a:t>5 May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B9ECBD-44CD-4671-AC39-9A39903D4900}" type="datetime3">
              <a:rPr lang="en-US" smtClean="0"/>
              <a:pPr/>
              <a:t>5 May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7953AB-297E-4A24-8EF0-FBBD1E8AE163}" type="datetime3">
              <a:rPr lang="en-US" smtClean="0"/>
              <a:pPr/>
              <a:t>5 May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C41F88-E5FB-473D-8D6C-BD51AA2AD392}" type="datetime3">
              <a:rPr lang="en-US" smtClean="0"/>
              <a:pPr/>
              <a:t>5 May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D77E5-F676-4DC6-9686-84E49F572793}" type="datetime3">
              <a:rPr lang="en-US" smtClean="0"/>
              <a:pPr/>
              <a:t>5 May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FD416F-ED08-4C2A-BFAB-0E522386E149}" type="datetime3">
              <a:rPr lang="en-US" smtClean="0"/>
              <a:pPr/>
              <a:t>5 May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2707C3-80B2-443E-B67D-4DD3A50C5766}" type="datetime3">
              <a:rPr lang="en-US" smtClean="0"/>
              <a:pPr/>
              <a:t>5 May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2FC7E-485B-4ABE-B7D4-E6CEB3FC9A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B2519-B0DD-42E6-A226-A5F338897398}" type="datetime3">
              <a:rPr lang="en-US" smtClean="0"/>
              <a:pPr/>
              <a:t>5 May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2FC7E-485B-4ABE-B7D4-E6CEB3FC9A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71546"/>
            <a:ext cx="7772400" cy="3429024"/>
          </a:xfrm>
        </p:spPr>
        <p:txBody>
          <a:bodyPr>
            <a:normAutofit/>
          </a:bodyPr>
          <a:lstStyle/>
          <a:p>
            <a:r>
              <a:rPr lang="sr-Latn-RS" sz="1800" dirty="0"/>
              <a:t>Fizičke osnove elektroterapije i elektrodijagnostike</a:t>
            </a:r>
            <a:r>
              <a:rPr lang="ru-RU" sz="1800" dirty="0"/>
              <a:t/>
            </a:r>
            <a:br>
              <a:rPr lang="ru-RU" sz="1800" dirty="0"/>
            </a:br>
            <a:r>
              <a:rPr lang="ru-RU" sz="1600" dirty="0"/>
              <a:t> </a:t>
            </a:r>
            <a:r>
              <a:rPr lang="sr-Latn-RS" sz="1600" dirty="0"/>
              <a:t>Modul D: Diplomirani fizičar – medicinska fizika</a:t>
            </a:r>
            <a:r>
              <a:rPr lang="ru-RU" sz="1600" dirty="0"/>
              <a:t/>
            </a:r>
            <a:br>
              <a:rPr lang="ru-RU" sz="1600" dirty="0"/>
            </a:br>
            <a:r>
              <a:rPr lang="sr-Latn-RS" sz="1600" dirty="0"/>
              <a:t>pod rukovodstvom pr</a:t>
            </a:r>
            <a:r>
              <a:rPr lang="en-US" sz="1600" dirty="0"/>
              <a:t>o</a:t>
            </a:r>
            <a:r>
              <a:rPr lang="sr-Latn-RS" sz="1600" dirty="0" smtClean="0"/>
              <a:t>f</a:t>
            </a:r>
            <a:r>
              <a:rPr lang="en-US" sz="1600" dirty="0" smtClean="0"/>
              <a:t>.</a:t>
            </a:r>
            <a:r>
              <a:rPr lang="sr-Latn-RS" sz="1600" dirty="0" smtClean="0"/>
              <a:t> Nenada </a:t>
            </a:r>
            <a:r>
              <a:rPr lang="sr-Latn-RS" sz="1600" dirty="0"/>
              <a:t>Stevanovića</a:t>
            </a:r>
            <a:r>
              <a:rPr lang="ru-RU" sz="1600" dirty="0"/>
              <a:t> </a:t>
            </a:r>
            <a:r>
              <a:rPr lang="sr-Latn-RS" sz="1600" dirty="0"/>
              <a:t/>
            </a:r>
            <a:br>
              <a:rPr lang="sr-Latn-RS" sz="1600" dirty="0"/>
            </a:br>
            <a:r>
              <a:rPr lang="sr-Latn-RS" sz="1600" dirty="0" smtClean="0"/>
              <a:t/>
            </a:r>
            <a:br>
              <a:rPr lang="sr-Latn-RS" sz="1600" dirty="0" smtClean="0"/>
            </a:br>
            <a:r>
              <a:rPr lang="sr-Latn-RS" sz="1800" dirty="0"/>
              <a:t/>
            </a:r>
            <a:br>
              <a:rPr lang="sr-Latn-RS" sz="1800" dirty="0"/>
            </a:br>
            <a:r>
              <a:rPr lang="en-US" sz="2800" b="1" dirty="0" smtClean="0">
                <a:latin typeface="Times New Roman" pitchFamily="18" charset="0"/>
                <a:cs typeface="Times New Roman" pitchFamily="18" charset="0"/>
              </a:rPr>
              <a:t>FI</a:t>
            </a:r>
            <a:r>
              <a:rPr lang="sr-Latn-RS" sz="2800" b="1" dirty="0" smtClean="0">
                <a:latin typeface="Times New Roman" pitchFamily="18" charset="0"/>
                <a:cs typeface="Times New Roman" pitchFamily="18" charset="0"/>
              </a:rPr>
              <a:t>ZIKALNA TERAPIJA. FIZIČKI PRINCIPI PRIMENE ELEKTROTERAPIJE U MEDICINSKOJ REHABILITACIJI</a:t>
            </a:r>
            <a:r>
              <a:rPr lang="sr-Latn-RS" sz="2700" dirty="0"/>
              <a:t/>
            </a:r>
            <a:br>
              <a:rPr lang="sr-Latn-RS" sz="2700" dirty="0"/>
            </a:br>
            <a:r>
              <a:rPr lang="sr-Latn-RS" sz="2700" dirty="0" smtClean="0"/>
              <a:t/>
            </a:r>
            <a:br>
              <a:rPr lang="sr-Latn-RS" sz="2700" dirty="0" smtClean="0"/>
            </a:br>
            <a:r>
              <a:rPr lang="sr-Latn-RS" sz="1800" dirty="0" smtClean="0"/>
              <a:t>X</a:t>
            </a:r>
            <a:r>
              <a:rPr lang="en-US" sz="1800" dirty="0" smtClean="0"/>
              <a:t>I</a:t>
            </a:r>
            <a:r>
              <a:rPr lang="sr-Latn-RS" sz="1800" dirty="0" smtClean="0"/>
              <a:t> nedelja </a:t>
            </a:r>
            <a:r>
              <a:rPr lang="sr-Latn-RS" sz="1800" dirty="0"/>
              <a:t>predavanja i vežbi</a:t>
            </a:r>
            <a:endParaRPr lang="en-US" sz="1800" dirty="0"/>
          </a:p>
        </p:txBody>
      </p:sp>
      <p:sp>
        <p:nvSpPr>
          <p:cNvPr id="3" name="Subtitle 2"/>
          <p:cNvSpPr>
            <a:spLocks noGrp="1"/>
          </p:cNvSpPr>
          <p:nvPr>
            <p:ph type="subTitle" idx="1"/>
          </p:nvPr>
        </p:nvSpPr>
        <p:spPr>
          <a:xfrm>
            <a:off x="1357290" y="4714884"/>
            <a:ext cx="6400800" cy="1681162"/>
          </a:xfrm>
        </p:spPr>
        <p:txBody>
          <a:bodyPr>
            <a:normAutofit/>
          </a:bodyPr>
          <a:lstStyle/>
          <a:p>
            <a:r>
              <a:rPr lang="sr-Latn-RS" sz="2400" b="1" dirty="0">
                <a:solidFill>
                  <a:schemeClr val="tx1"/>
                </a:solidFill>
                <a:latin typeface="+mj-lt"/>
              </a:rPr>
              <a:t>Dr sci.med Jovan B. Jovanović</a:t>
            </a:r>
            <a:endParaRPr lang="sr-Cyrl-RS" sz="2400" b="1" dirty="0">
              <a:solidFill>
                <a:schemeClr val="tx1"/>
              </a:solidFill>
              <a:latin typeface="+mj-lt"/>
            </a:endParaRPr>
          </a:p>
          <a:p>
            <a:r>
              <a:rPr lang="sr-Latn-RS" sz="2000" b="1" dirty="0">
                <a:solidFill>
                  <a:schemeClr val="tx1"/>
                </a:solidFill>
                <a:latin typeface="+mj-lt"/>
              </a:rPr>
              <a:t>Specijalista interne medicine - kardiolog</a:t>
            </a:r>
            <a:endParaRPr lang="sr-Cyrl-RS" sz="2000" b="1" dirty="0">
              <a:solidFill>
                <a:schemeClr val="tx1"/>
              </a:solidFill>
              <a:latin typeface="+mj-lt"/>
            </a:endParaRPr>
          </a:p>
          <a:p>
            <a:r>
              <a:rPr lang="sr-Latn-RS" sz="2000" b="1" dirty="0">
                <a:solidFill>
                  <a:schemeClr val="tx1"/>
                </a:solidFill>
                <a:latin typeface="+mj-lt"/>
              </a:rPr>
              <a:t>Odsek za ishemijske bolesti srca</a:t>
            </a:r>
            <a:r>
              <a:rPr lang="sr-Cyrl-RS" sz="2000" b="1" dirty="0">
                <a:solidFill>
                  <a:schemeClr val="tx1"/>
                </a:solidFill>
                <a:latin typeface="+mj-lt"/>
              </a:rPr>
              <a:t>, </a:t>
            </a:r>
            <a:r>
              <a:rPr lang="sr-Latn-RS" sz="2000" b="1" dirty="0">
                <a:solidFill>
                  <a:schemeClr val="tx1"/>
                </a:solidFill>
                <a:latin typeface="+mj-lt"/>
              </a:rPr>
              <a:t>Klinika za kardiologiju, Univerzitetski Klinički Centar Kragujevac</a:t>
            </a:r>
            <a:endParaRPr lang="en-US" sz="2000" b="1" dirty="0">
              <a:solidFill>
                <a:schemeClr val="tx1"/>
              </a:solidFill>
              <a:latin typeface="+mj-lt"/>
            </a:endParaRPr>
          </a:p>
        </p:txBody>
      </p:sp>
      <p:pic>
        <p:nvPicPr>
          <p:cNvPr id="7" name="Picture 6" descr="AMBLEM PMF-FIZIKA.png"/>
          <p:cNvPicPr>
            <a:picLocks noChangeAspect="1"/>
          </p:cNvPicPr>
          <p:nvPr/>
        </p:nvPicPr>
        <p:blipFill>
          <a:blip r:embed="rId3"/>
          <a:stretch>
            <a:fillRect/>
          </a:stretch>
        </p:blipFill>
        <p:spPr>
          <a:xfrm>
            <a:off x="0" y="0"/>
            <a:ext cx="9144000" cy="93139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714380"/>
          </a:xfrm>
        </p:spPr>
        <p:txBody>
          <a:bodyPr>
            <a:noAutofit/>
          </a:bodyPr>
          <a:lstStyle/>
          <a:p>
            <a:r>
              <a:rPr lang="sr-Latn-RS" sz="2900" b="1" dirty="0" smtClean="0"/>
              <a:t>BIOLOŠKE REAKCIJE IZAZVANE FIZIKALNOM TERAPIJOM</a:t>
            </a:r>
            <a:endParaRPr lang="en-US" sz="29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10</a:t>
            </a:fld>
            <a:endParaRPr lang="en-US"/>
          </a:p>
        </p:txBody>
      </p:sp>
      <p:sp>
        <p:nvSpPr>
          <p:cNvPr id="8" name="TextBox 7"/>
          <p:cNvSpPr txBox="1"/>
          <p:nvPr/>
        </p:nvSpPr>
        <p:spPr>
          <a:xfrm>
            <a:off x="0" y="1928802"/>
            <a:ext cx="9144000" cy="3970318"/>
          </a:xfrm>
          <a:prstGeom prst="rect">
            <a:avLst/>
          </a:prstGeom>
          <a:noFill/>
        </p:spPr>
        <p:txBody>
          <a:bodyPr wrap="square" rtlCol="0">
            <a:spAutoFit/>
          </a:bodyPr>
          <a:lstStyle/>
          <a:p>
            <a:pPr marL="342900" indent="-342900">
              <a:buFont typeface="Arial" pitchFamily="34" charset="0"/>
              <a:buChar char="•"/>
            </a:pPr>
            <a:r>
              <a:rPr lang="en-US" u="sng" dirty="0" smtClean="0"/>
              <a:t>D</a:t>
            </a:r>
            <a:r>
              <a:rPr lang="sr-Latn-RS" u="sng" dirty="0" smtClean="0"/>
              <a:t>elovanje na kortikalni deo mozga</a:t>
            </a:r>
          </a:p>
          <a:p>
            <a:pPr marL="800100" lvl="1" indent="-342900">
              <a:buFont typeface="Wingdings" pitchFamily="2" charset="2"/>
              <a:buChar char="Ø"/>
            </a:pPr>
            <a:r>
              <a:rPr lang="en-US" dirty="0" smtClean="0"/>
              <a:t>D</a:t>
            </a:r>
            <a:r>
              <a:rPr lang="sr-Latn-RS" dirty="0" smtClean="0"/>
              <a:t>elovanje na limbički sistem koji je odgovoran za emocionalane reakcije</a:t>
            </a:r>
          </a:p>
          <a:p>
            <a:pPr marL="800100" lvl="1" indent="-342900">
              <a:buFont typeface="Wingdings" pitchFamily="2" charset="2"/>
              <a:buChar char="Ø"/>
            </a:pPr>
            <a:endParaRPr lang="sr-Latn-RS" dirty="0" smtClean="0"/>
          </a:p>
          <a:p>
            <a:pPr marL="342900" indent="-342900">
              <a:buFont typeface="Arial" pitchFamily="34" charset="0"/>
              <a:buChar char="•"/>
            </a:pPr>
            <a:r>
              <a:rPr lang="en-US" u="sng" dirty="0" smtClean="0"/>
              <a:t>A</a:t>
            </a:r>
            <a:r>
              <a:rPr lang="sr-Latn-RS" u="sng" dirty="0" smtClean="0"/>
              <a:t>nalgetsko delovanje</a:t>
            </a:r>
          </a:p>
          <a:p>
            <a:pPr marL="800100" lvl="1" indent="-342900">
              <a:buFont typeface="Wingdings" pitchFamily="2" charset="2"/>
              <a:buChar char="Ø"/>
            </a:pPr>
            <a:r>
              <a:rPr lang="en-US" dirty="0" smtClean="0"/>
              <a:t>O</a:t>
            </a:r>
            <a:r>
              <a:rPr lang="sr-Latn-RS" dirty="0" smtClean="0"/>
              <a:t>tklanjaju i ublažavaju primarno nastali bol u koži, primenom termoterapije, galvanske ili niskofrekventne struje pomoću terapijske vežbe i masaže</a:t>
            </a:r>
          </a:p>
          <a:p>
            <a:pPr marL="800100" lvl="1" indent="-342900">
              <a:buFont typeface="Wingdings" pitchFamily="2" charset="2"/>
              <a:buChar char="Ø"/>
            </a:pPr>
            <a:r>
              <a:rPr lang="en-US" dirty="0" smtClean="0"/>
              <a:t>O</a:t>
            </a:r>
            <a:r>
              <a:rPr lang="sr-Latn-RS" dirty="0" smtClean="0"/>
              <a:t>tklanjaju sekundarno, refleksno nastale bolove u koži </a:t>
            </a:r>
          </a:p>
          <a:p>
            <a:pPr marL="800100" lvl="1" indent="-342900">
              <a:buFont typeface="Wingdings" pitchFamily="2" charset="2"/>
              <a:buChar char="Ø"/>
            </a:pPr>
            <a:r>
              <a:rPr lang="en-US" dirty="0" smtClean="0"/>
              <a:t>O</a:t>
            </a:r>
            <a:r>
              <a:rPr lang="sr-Latn-RS" dirty="0" smtClean="0"/>
              <a:t>tklanjaju ili ublažavaju bolove u unutrašnjim organima, jer postoji mogućnost povoljnog refleksnog uticaja i u suprotnom pravcu, sa kože na visceralne organe ( kuto-visceralni refleks) usled čega dolazi do poboljšanja funkcija odgovarajućeg organa. </a:t>
            </a:r>
          </a:p>
          <a:p>
            <a:pPr marL="800100" lvl="1" indent="-342900"/>
            <a:endParaRPr lang="sr-Latn-RS" dirty="0" smtClean="0"/>
          </a:p>
          <a:p>
            <a:pPr marL="342900" indent="-342900">
              <a:buFont typeface="Arial" pitchFamily="34" charset="0"/>
              <a:buChar char="•"/>
            </a:pPr>
            <a:r>
              <a:rPr lang="en-US" u="sng" dirty="0" smtClean="0"/>
              <a:t>D</a:t>
            </a:r>
            <a:r>
              <a:rPr lang="sr-Latn-RS" u="sng" dirty="0" smtClean="0"/>
              <a:t>elovanje na vezivno tkivo</a:t>
            </a:r>
          </a:p>
          <a:p>
            <a:pPr marL="800100" lvl="1" indent="-342900">
              <a:buFont typeface="Wingdings" pitchFamily="2" charset="2"/>
              <a:buChar char="Ø"/>
            </a:pPr>
            <a:r>
              <a:rPr lang="en-US" dirty="0" smtClean="0"/>
              <a:t>U</a:t>
            </a:r>
            <a:r>
              <a:rPr lang="sr-Latn-RS" dirty="0" smtClean="0"/>
              <a:t>brzavaju metabolizam u vezivnom tkivu</a:t>
            </a:r>
          </a:p>
          <a:p>
            <a:pPr marL="800100" lvl="1" indent="-342900">
              <a:buFont typeface="Wingdings" pitchFamily="2" charset="2"/>
              <a:buChar char="Ø"/>
            </a:pPr>
            <a:r>
              <a:rPr lang="en-US" dirty="0" smtClean="0"/>
              <a:t>P</a:t>
            </a:r>
            <a:r>
              <a:rPr lang="sr-Latn-RS" dirty="0" smtClean="0"/>
              <a:t>ojačavaju produkciju sastavnih elemenata vezivnog tkiva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714380"/>
          </a:xfrm>
        </p:spPr>
        <p:txBody>
          <a:bodyPr>
            <a:noAutofit/>
          </a:bodyPr>
          <a:lstStyle/>
          <a:p>
            <a:r>
              <a:rPr lang="sr-Latn-RS" sz="3200" b="1" dirty="0" smtClean="0"/>
              <a:t>ELEKTROTERAPIJA</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11</a:t>
            </a:fld>
            <a:endParaRPr lang="en-US"/>
          </a:p>
        </p:txBody>
      </p:sp>
      <p:sp>
        <p:nvSpPr>
          <p:cNvPr id="9" name="TextBox 8"/>
          <p:cNvSpPr txBox="1"/>
          <p:nvPr/>
        </p:nvSpPr>
        <p:spPr>
          <a:xfrm>
            <a:off x="0" y="2071678"/>
            <a:ext cx="9114675" cy="2739211"/>
          </a:xfrm>
          <a:prstGeom prst="rect">
            <a:avLst/>
          </a:prstGeom>
          <a:noFill/>
        </p:spPr>
        <p:txBody>
          <a:bodyPr wrap="none" rtlCol="0">
            <a:spAutoFit/>
          </a:bodyPr>
          <a:lstStyle/>
          <a:p>
            <a:r>
              <a:rPr lang="sr-Latn-RS" sz="2000" dirty="0" smtClean="0"/>
              <a:t>Elektorterapija predstavlja oblast fizikalne terapije koja se bavi primenom raznih vrsta </a:t>
            </a:r>
          </a:p>
          <a:p>
            <a:r>
              <a:rPr lang="en-US" sz="2000" dirty="0" err="1" smtClean="0"/>
              <a:t>električne</a:t>
            </a:r>
            <a:r>
              <a:rPr lang="sr-Latn-RS" sz="2000" dirty="0" smtClean="0"/>
              <a:t> struje u cilju lečenja. </a:t>
            </a:r>
          </a:p>
          <a:p>
            <a:endParaRPr lang="sr-Latn-RS" sz="2400" dirty="0" smtClean="0"/>
          </a:p>
          <a:p>
            <a:r>
              <a:rPr lang="sr-Latn-RS" sz="2000" dirty="0" smtClean="0"/>
              <a:t>U elektroterapiji se koriste:</a:t>
            </a:r>
          </a:p>
          <a:p>
            <a:endParaRPr lang="sr-Latn-RS" sz="2000" dirty="0" smtClean="0"/>
          </a:p>
          <a:p>
            <a:pPr lvl="1">
              <a:buFont typeface="Wingdings" pitchFamily="2" charset="2"/>
              <a:buChar char="§"/>
            </a:pPr>
            <a:r>
              <a:rPr lang="en-US" sz="2400" u="sng" dirty="0" smtClean="0"/>
              <a:t>J</a:t>
            </a:r>
            <a:r>
              <a:rPr lang="sr-Latn-RS" sz="2400" u="sng" dirty="0" smtClean="0"/>
              <a:t>ednosmerne struje</a:t>
            </a:r>
          </a:p>
          <a:p>
            <a:pPr lvl="1">
              <a:buFont typeface="Wingdings" pitchFamily="2" charset="2"/>
              <a:buChar char="§"/>
            </a:pPr>
            <a:endParaRPr lang="sr-Latn-RS" sz="2000" dirty="0" smtClean="0"/>
          </a:p>
          <a:p>
            <a:pPr lvl="1">
              <a:buFont typeface="Wingdings" pitchFamily="2" charset="2"/>
              <a:buChar char="§"/>
            </a:pPr>
            <a:r>
              <a:rPr lang="en-US" sz="2400" u="sng" dirty="0" smtClean="0"/>
              <a:t>N</a:t>
            </a:r>
            <a:r>
              <a:rPr lang="sr-Latn-RS" sz="2400" u="sng" dirty="0" smtClean="0"/>
              <a:t>aizmenične struje</a:t>
            </a:r>
            <a:endParaRPr lang="en-US" sz="2400"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714380"/>
          </a:xfrm>
        </p:spPr>
        <p:txBody>
          <a:bodyPr>
            <a:noAutofit/>
          </a:bodyPr>
          <a:lstStyle/>
          <a:p>
            <a:r>
              <a:rPr lang="sr-Latn-RS" sz="3200" b="1" dirty="0" smtClean="0"/>
              <a:t>MEHANIZAM DEJSTVA JEDNOSMERNE STRUJE</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12</a:t>
            </a:fld>
            <a:endParaRPr lang="en-US" dirty="0"/>
          </a:p>
        </p:txBody>
      </p:sp>
      <p:sp>
        <p:nvSpPr>
          <p:cNvPr id="9" name="TextBox 8"/>
          <p:cNvSpPr txBox="1"/>
          <p:nvPr/>
        </p:nvSpPr>
        <p:spPr>
          <a:xfrm>
            <a:off x="1" y="2071678"/>
            <a:ext cx="9144000" cy="4001095"/>
          </a:xfrm>
          <a:prstGeom prst="rect">
            <a:avLst/>
          </a:prstGeom>
          <a:noFill/>
        </p:spPr>
        <p:txBody>
          <a:bodyPr wrap="square" rtlCol="0">
            <a:spAutoFit/>
          </a:bodyPr>
          <a:lstStyle/>
          <a:p>
            <a:r>
              <a:rPr lang="en-US" dirty="0" err="1" smtClean="0"/>
              <a:t>Struj</a:t>
            </a:r>
            <a:r>
              <a:rPr lang="sr-Latn-RS" dirty="0" smtClean="0"/>
              <a:t>a u datom vremenu ne menja smer svoga toka, što znači da se joni i druge naelektrisane čestice (organske materije) u organizmu, kada se nadju u kolu jendosmerne struje, neprekidno kreću ka suprotno naelektrisanim elektrodama.</a:t>
            </a:r>
          </a:p>
          <a:p>
            <a:endParaRPr lang="sr-Latn-RS" sz="2000" dirty="0" smtClean="0"/>
          </a:p>
          <a:p>
            <a:r>
              <a:rPr lang="sr-Latn-RS" dirty="0" smtClean="0"/>
              <a:t>Organizam čoveka sprovodi struju zbog prisutnosti naelektrisanih čestica i elektrolita (kiseline, baze i soli) koji kada se nadju u kolu jednosmerne struje, odnosno izmedju dveju elektroda (pozitivne – anode i negativne – katode) disosuju na:</a:t>
            </a:r>
          </a:p>
          <a:p>
            <a:pPr>
              <a:buFont typeface="Arial" pitchFamily="34" charset="0"/>
              <a:buChar char="•"/>
            </a:pPr>
            <a:r>
              <a:rPr lang="sr-Latn-RS" dirty="0" smtClean="0"/>
              <a:t> </a:t>
            </a:r>
            <a:r>
              <a:rPr lang="sr-Latn-RS" u="sng" dirty="0" smtClean="0"/>
              <a:t>pozitivne jone – katjone </a:t>
            </a:r>
            <a:r>
              <a:rPr lang="sr-Latn-RS" dirty="0" smtClean="0"/>
              <a:t>(Na, K, H, Ca, Mg...) koji se kreću prema negativnoj elektrodi – katodi</a:t>
            </a:r>
          </a:p>
          <a:p>
            <a:pPr>
              <a:buFont typeface="Arial" pitchFamily="34" charset="0"/>
              <a:buChar char="•"/>
            </a:pPr>
            <a:r>
              <a:rPr lang="sr-Latn-RS" dirty="0" smtClean="0"/>
              <a:t> </a:t>
            </a:r>
            <a:r>
              <a:rPr lang="sr-Latn-RS" u="sng" dirty="0" smtClean="0"/>
              <a:t>negativne jone - anjone </a:t>
            </a:r>
            <a:r>
              <a:rPr lang="sr-Latn-RS" dirty="0" smtClean="0"/>
              <a:t>(Cl, CO3, NO3, SO4) koji se  kreću ka suprotno naelektrisanoj elektrodi – anodi</a:t>
            </a:r>
          </a:p>
          <a:p>
            <a:pPr>
              <a:buFont typeface="Arial" pitchFamily="34" charset="0"/>
              <a:buChar char="•"/>
            </a:pPr>
            <a:endParaRPr lang="sr-Latn-RS" dirty="0" smtClean="0"/>
          </a:p>
          <a:p>
            <a:r>
              <a:rPr lang="sr-Latn-RS" dirty="0" smtClean="0"/>
              <a:t>Na taj način nastaje prava struje jona što se naziva jontoforeza, pri čemu s kretanje jona od istoimeno naelektrisane elektrode ka tkivima naziva elektroforezom, a kretanje suprotno naelektrisanih jona od tkiva ka elektrodama naziva elektrosukcijom.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8670"/>
            <a:ext cx="9144000" cy="714380"/>
          </a:xfrm>
        </p:spPr>
        <p:txBody>
          <a:bodyPr>
            <a:noAutofit/>
          </a:bodyPr>
          <a:lstStyle/>
          <a:p>
            <a:r>
              <a:rPr lang="sr-Latn-RS" sz="3200" b="1" dirty="0" smtClean="0"/>
              <a:t>MEHANIZAM DEJSTVA JEDNOSMERNE STRUJE</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13</a:t>
            </a:fld>
            <a:endParaRPr lang="en-US"/>
          </a:p>
        </p:txBody>
      </p:sp>
      <p:sp>
        <p:nvSpPr>
          <p:cNvPr id="9" name="TextBox 8"/>
          <p:cNvSpPr txBox="1"/>
          <p:nvPr/>
        </p:nvSpPr>
        <p:spPr>
          <a:xfrm>
            <a:off x="0" y="1643050"/>
            <a:ext cx="9144000" cy="4524315"/>
          </a:xfrm>
          <a:prstGeom prst="rect">
            <a:avLst/>
          </a:prstGeom>
          <a:noFill/>
        </p:spPr>
        <p:txBody>
          <a:bodyPr wrap="square" rtlCol="0">
            <a:spAutoFit/>
          </a:bodyPr>
          <a:lstStyle/>
          <a:p>
            <a:r>
              <a:rPr lang="en-US" dirty="0" err="1" smtClean="0"/>
              <a:t>Kada</a:t>
            </a:r>
            <a:r>
              <a:rPr lang="sr-Latn-RS" dirty="0" smtClean="0"/>
              <a:t> joni dodju do elektrode, odnoso granice izmedju tkiva (tečnosti) i metalne elektrode, gube svoj električni naboj i postaju električno neutralni, ali hemijski veoma aktivni: </a:t>
            </a:r>
          </a:p>
          <a:p>
            <a:endParaRPr lang="sr-Latn-RS" dirty="0" smtClean="0"/>
          </a:p>
          <a:p>
            <a:pPr lvl="1">
              <a:buFont typeface="Arial" pitchFamily="34" charset="0"/>
              <a:buChar char="•"/>
            </a:pPr>
            <a:r>
              <a:rPr lang="sr-Latn-RS" dirty="0" smtClean="0"/>
              <a:t> Na katodi katojoni gube električni naboj, postaju hemijski veoma aktivni i reaguju sa OH grupom koja nastaje disocijacijom molekula vode, pri čemu nastaju jake baze (NaOH, KOH) koji deluju kaustički, dovode do razmekšavanja tkiva, stvaranja duboke rane, i nastanka tzv. </a:t>
            </a:r>
            <a:r>
              <a:rPr lang="en-US" dirty="0" smtClean="0"/>
              <a:t>K</a:t>
            </a:r>
            <a:r>
              <a:rPr lang="sr-Latn-RS" dirty="0" smtClean="0"/>
              <a:t>olikvacione nekroze</a:t>
            </a:r>
          </a:p>
          <a:p>
            <a:pPr lvl="1">
              <a:buFont typeface="Arial" pitchFamily="34" charset="0"/>
              <a:buChar char="•"/>
            </a:pPr>
            <a:endParaRPr lang="sr-Latn-RS" dirty="0" smtClean="0"/>
          </a:p>
          <a:p>
            <a:pPr lvl="1">
              <a:buFont typeface="Arial" pitchFamily="34" charset="0"/>
              <a:buChar char="•"/>
            </a:pPr>
            <a:r>
              <a:rPr lang="en-US" dirty="0" smtClean="0"/>
              <a:t>N</a:t>
            </a:r>
            <a:r>
              <a:rPr lang="sr-Latn-RS" dirty="0" smtClean="0"/>
              <a:t>a anodi anjoni (Cl, CO3) gube električni naboj, postaju hemijski veoma aktivni i reaguju sa H</a:t>
            </a:r>
            <a:r>
              <a:rPr lang="sr-Latn-RS" baseline="30000" dirty="0" smtClean="0"/>
              <a:t>+ </a:t>
            </a:r>
            <a:r>
              <a:rPr lang="sr-Latn-RS" dirty="0" smtClean="0"/>
              <a:t> koji nastaje disocijacijom molekula vode, pri čemu nastaju jake kiseline(HCl) koje takodje uzrokuju nastanak opekotina i nekroze kože, dovodeći do sušenja tkiva i stvaranja tvrdje i pliće rane koja brže zarasta nego u prvom slučaju i to je tzv. koagulaciona nekroza.</a:t>
            </a:r>
          </a:p>
          <a:p>
            <a:pPr lvl="1"/>
            <a:endParaRPr lang="sr-Latn-RS" dirty="0" smtClean="0"/>
          </a:p>
          <a:p>
            <a:r>
              <a:rPr lang="en-US" dirty="0" smtClean="0"/>
              <a:t>D</a:t>
            </a:r>
            <a:r>
              <a:rPr lang="sr-Latn-RS" dirty="0" smtClean="0"/>
              <a:t>a ne bi došlo do kolikvacione i koagulacione nekroze na mestu aplikacije elektroda, izmedju elektroda i kože, se stavlja sloj višestruko presavijene i u fiziološki rastvor natopljene gaze, pa se dobijaju blage kisleine i baze koje ispoljavaju svoje farmakološko delovanje.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1546"/>
            <a:ext cx="9144000" cy="714380"/>
          </a:xfrm>
        </p:spPr>
        <p:txBody>
          <a:bodyPr>
            <a:noAutofit/>
          </a:bodyPr>
          <a:lstStyle/>
          <a:p>
            <a:r>
              <a:rPr lang="sr-Latn-RS" sz="3200" b="1" dirty="0" smtClean="0"/>
              <a:t>MEHANIZAM DEJSTVA JEDNOSMERNE STRUJE</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14</a:t>
            </a:fld>
            <a:endParaRPr lang="en-US"/>
          </a:p>
        </p:txBody>
      </p:sp>
      <p:sp>
        <p:nvSpPr>
          <p:cNvPr id="9" name="TextBox 8"/>
          <p:cNvSpPr txBox="1"/>
          <p:nvPr/>
        </p:nvSpPr>
        <p:spPr>
          <a:xfrm>
            <a:off x="0" y="2214554"/>
            <a:ext cx="9144000" cy="3693319"/>
          </a:xfrm>
          <a:prstGeom prst="rect">
            <a:avLst/>
          </a:prstGeom>
          <a:noFill/>
        </p:spPr>
        <p:txBody>
          <a:bodyPr wrap="square" rtlCol="0">
            <a:spAutoFit/>
          </a:bodyPr>
          <a:lstStyle/>
          <a:p>
            <a:r>
              <a:rPr lang="sr-Latn-RS" dirty="0" smtClean="0"/>
              <a:t>U zavisnosti od indikacije i predela koji se želi tretirati elektrode se postavljaju:</a:t>
            </a:r>
          </a:p>
          <a:p>
            <a:endParaRPr lang="sr-Latn-RS" dirty="0" smtClean="0"/>
          </a:p>
          <a:p>
            <a:pPr marL="342900" indent="-342900">
              <a:buFont typeface="+mj-lt"/>
              <a:buAutoNum type="arabicPeriod"/>
            </a:pPr>
            <a:r>
              <a:rPr lang="en-US" dirty="0" smtClean="0"/>
              <a:t>L</a:t>
            </a:r>
            <a:r>
              <a:rPr lang="sr-Latn-RS" dirty="0" smtClean="0"/>
              <a:t>ongitudinalno, odnosno uzdužno( duž kičmenog stuba ili ekstremiteta)</a:t>
            </a:r>
          </a:p>
          <a:p>
            <a:pPr marL="342900" indent="-342900">
              <a:buFont typeface="+mj-lt"/>
              <a:buAutoNum type="arabicPeriod"/>
            </a:pPr>
            <a:r>
              <a:rPr lang="sr-Latn-RS" dirty="0" smtClean="0"/>
              <a:t>Transverzalno, odnosno poprečno( oko zgloba ili ekstremiteta)</a:t>
            </a:r>
          </a:p>
          <a:p>
            <a:pPr marL="342900" indent="-342900"/>
            <a:endParaRPr lang="sr-Latn-RS" dirty="0" smtClean="0"/>
          </a:p>
          <a:p>
            <a:pPr marL="342900" indent="-342900"/>
            <a:r>
              <a:rPr lang="sr-Latn-RS" dirty="0" smtClean="0"/>
              <a:t>Intenzitet struje se određuje na osnovu individualne osetljivosti pacijenta, pri čemu pacijent</a:t>
            </a:r>
          </a:p>
          <a:p>
            <a:pPr marL="342900" indent="-342900"/>
            <a:r>
              <a:rPr lang="sr-Latn-RS" dirty="0" smtClean="0"/>
              <a:t>treba da oseti blago trnjenje, bockanje ili mravinjanje.</a:t>
            </a:r>
          </a:p>
          <a:p>
            <a:pPr marL="342900" indent="-342900"/>
            <a:endParaRPr lang="sr-Latn-RS" dirty="0" smtClean="0"/>
          </a:p>
          <a:p>
            <a:r>
              <a:rPr lang="sr-Latn-RS" dirty="0" smtClean="0"/>
              <a:t>Dužina trajanja jedne procedure je od 10 minuta do 30 minuta u zavisnosti od vrste struje</a:t>
            </a:r>
          </a:p>
          <a:p>
            <a:endParaRPr lang="sr-Latn-RS" dirty="0" smtClean="0"/>
          </a:p>
          <a:p>
            <a:r>
              <a:rPr lang="sr-Latn-RS" dirty="0" smtClean="0"/>
              <a:t>Ukoliko metalna elektroda bude u neposrednom kontaktu sa kožom može da nastane kolikvaciona ili koagulaciona nekroza kože na mestu kontakta. Ovu vrstu rane treba trtirati sterilno, uz primenu antibiotskih masti i zaviti u cilju zaštitete od sekundarne infekicje.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8670"/>
            <a:ext cx="9144000" cy="714380"/>
          </a:xfrm>
        </p:spPr>
        <p:txBody>
          <a:bodyPr>
            <a:noAutofit/>
          </a:bodyPr>
          <a:lstStyle/>
          <a:p>
            <a:r>
              <a:rPr lang="sr-Latn-RS" sz="3200" b="1" dirty="0" smtClean="0"/>
              <a:t>TERAPIJA  JEDNOSMERNOM STRUJOM</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15</a:t>
            </a:fld>
            <a:endParaRPr lang="en-US"/>
          </a:p>
        </p:txBody>
      </p:sp>
      <p:sp>
        <p:nvSpPr>
          <p:cNvPr id="9" name="TextBox 8"/>
          <p:cNvSpPr txBox="1"/>
          <p:nvPr/>
        </p:nvSpPr>
        <p:spPr>
          <a:xfrm>
            <a:off x="0" y="1643050"/>
            <a:ext cx="9144000" cy="4524315"/>
          </a:xfrm>
          <a:prstGeom prst="rect">
            <a:avLst/>
          </a:prstGeom>
          <a:noFill/>
        </p:spPr>
        <p:txBody>
          <a:bodyPr wrap="square" rtlCol="0">
            <a:spAutoFit/>
          </a:bodyPr>
          <a:lstStyle/>
          <a:p>
            <a:r>
              <a:rPr lang="sr-Latn-RS" dirty="0" smtClean="0"/>
              <a:t>U terapiji se koriste sledeće struje:</a:t>
            </a:r>
          </a:p>
          <a:p>
            <a:endParaRPr lang="sr-Latn-RS" dirty="0" smtClean="0"/>
          </a:p>
          <a:p>
            <a:endParaRPr lang="sr-Latn-RS" dirty="0" smtClean="0"/>
          </a:p>
          <a:p>
            <a:pPr marL="342900" indent="-342900">
              <a:buFont typeface="+mj-lt"/>
              <a:buAutoNum type="arabicPeriod"/>
            </a:pPr>
            <a:r>
              <a:rPr lang="sr-Latn-RS" dirty="0" smtClean="0"/>
              <a:t>Neprekidne ( konstantne) jednosmerne struje stalne jačine: </a:t>
            </a:r>
          </a:p>
          <a:p>
            <a:pPr marL="342900" indent="-342900">
              <a:buFont typeface="+mj-lt"/>
              <a:buAutoNum type="arabicPeriod"/>
            </a:pPr>
            <a:endParaRPr lang="sr-Latn-RS" dirty="0" smtClean="0"/>
          </a:p>
          <a:p>
            <a:pPr marL="342900" indent="-342900"/>
            <a:endParaRPr lang="sr-Latn-RS" dirty="0" smtClean="0"/>
          </a:p>
          <a:p>
            <a:pPr marL="800100" lvl="1" indent="-342900">
              <a:buFont typeface="Arial" pitchFamily="34" charset="0"/>
              <a:buChar char="•"/>
            </a:pPr>
            <a:r>
              <a:rPr lang="en-US" dirty="0" smtClean="0"/>
              <a:t>G</a:t>
            </a:r>
            <a:r>
              <a:rPr lang="sr-Latn-RS" dirty="0" smtClean="0"/>
              <a:t>alvanske  struje u vidu stabilne galvanizacije </a:t>
            </a:r>
          </a:p>
          <a:p>
            <a:pPr marL="342900" indent="-342900">
              <a:buFont typeface="Arial" pitchFamily="34" charset="0"/>
              <a:buChar char="•"/>
            </a:pPr>
            <a:endParaRPr lang="sr-Latn-RS" dirty="0" smtClean="0"/>
          </a:p>
          <a:p>
            <a:pPr marL="342900" indent="-342900"/>
            <a:endParaRPr lang="sr-Latn-RS" dirty="0" smtClean="0"/>
          </a:p>
          <a:p>
            <a:pPr marL="800100" lvl="1" indent="-342900">
              <a:buFont typeface="Arial" pitchFamily="34" charset="0"/>
              <a:buChar char="•"/>
            </a:pPr>
            <a:r>
              <a:rPr lang="sr-Latn-RS" dirty="0" smtClean="0"/>
              <a:t>Specijalni oblici primene galvanskih struja: Hidrogalvanske ( hidroelektrične) kupke i elektroforeza lekova</a:t>
            </a:r>
          </a:p>
          <a:p>
            <a:pPr marL="342900" indent="-342900"/>
            <a:endParaRPr lang="sr-Latn-RS" dirty="0" smtClean="0"/>
          </a:p>
          <a:p>
            <a:pPr marL="342900" indent="-342900"/>
            <a:endParaRPr lang="sr-Latn-RS" dirty="0" smtClean="0"/>
          </a:p>
          <a:p>
            <a:pPr marL="342900" indent="-342900"/>
            <a:r>
              <a:rPr lang="sr-Latn-RS" dirty="0" smtClean="0"/>
              <a:t>2.    Impulsne jednosmerne struje( dijadinamičke, eksponencijalne, neofaradske, ledukove struje itd.).</a:t>
            </a:r>
          </a:p>
          <a:p>
            <a:pPr marL="342900" indent="-342900"/>
            <a:endParaRPr lang="sr-Latn-R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8670"/>
            <a:ext cx="9144000" cy="714380"/>
          </a:xfrm>
        </p:spPr>
        <p:txBody>
          <a:bodyPr>
            <a:noAutofit/>
          </a:bodyPr>
          <a:lstStyle/>
          <a:p>
            <a:r>
              <a:rPr lang="sr-Latn-RS" sz="3200" b="1" dirty="0" smtClean="0"/>
              <a:t>FIZIOLOŠKO DELOVANJE GALVANSKE STRUJE</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16</a:t>
            </a:fld>
            <a:endParaRPr lang="en-US"/>
          </a:p>
        </p:txBody>
      </p:sp>
      <p:sp>
        <p:nvSpPr>
          <p:cNvPr id="9" name="TextBox 8"/>
          <p:cNvSpPr txBox="1"/>
          <p:nvPr/>
        </p:nvSpPr>
        <p:spPr>
          <a:xfrm>
            <a:off x="0" y="1643050"/>
            <a:ext cx="9144000" cy="4801314"/>
          </a:xfrm>
          <a:prstGeom prst="rect">
            <a:avLst/>
          </a:prstGeom>
          <a:noFill/>
        </p:spPr>
        <p:txBody>
          <a:bodyPr wrap="square" rtlCol="0">
            <a:spAutoFit/>
          </a:bodyPr>
          <a:lstStyle/>
          <a:p>
            <a:pPr marL="342900" indent="-342900">
              <a:buFont typeface="+mj-lt"/>
              <a:buAutoNum type="arabicPeriod"/>
            </a:pPr>
            <a:r>
              <a:rPr lang="en-US" sz="1700" dirty="0" err="1" smtClean="0"/>
              <a:t>Elektrokinetske</a:t>
            </a:r>
            <a:r>
              <a:rPr lang="sr-Latn-RS" sz="1700" dirty="0" smtClean="0"/>
              <a:t> promene</a:t>
            </a:r>
          </a:p>
          <a:p>
            <a:pPr marL="342900" indent="-342900">
              <a:buFont typeface="+mj-lt"/>
              <a:buAutoNum type="arabicPeriod"/>
            </a:pPr>
            <a:r>
              <a:rPr lang="sr-Latn-RS" sz="1700" dirty="0" smtClean="0"/>
              <a:t>Promena koncentracije jona na ćelijskim membranama pod dejstvom polova</a:t>
            </a:r>
          </a:p>
          <a:p>
            <a:pPr marL="342900" indent="-342900">
              <a:buFont typeface="+mj-lt"/>
              <a:buAutoNum type="arabicPeriod"/>
            </a:pPr>
            <a:r>
              <a:rPr lang="en-US" sz="1700" dirty="0" smtClean="0"/>
              <a:t>H</a:t>
            </a:r>
            <a:r>
              <a:rPr lang="sr-Latn-RS" sz="1700" dirty="0" smtClean="0"/>
              <a:t>emijske promene koje nastaju u koži u dubljim tkivima, u predelu oba pola, dovode do promene pH sredine, u smislu povežanja kiselosti u predel u anode i bazičnosti u predelu katode, remete lokalnu homeostazu dovodeči do kompenzatornih reakcija tkiva i organizma radi održavannja homesotaze:</a:t>
            </a:r>
          </a:p>
          <a:p>
            <a:pPr marL="800100" lvl="1" indent="-342900">
              <a:buFont typeface="Arial" pitchFamily="34" charset="0"/>
              <a:buChar char="•"/>
            </a:pPr>
            <a:r>
              <a:rPr lang="sr-Latn-RS" sz="1700" dirty="0" smtClean="0"/>
              <a:t> stabilna galvanizacija delvanjem na vazomotorne nerve dovodi do vazodilatacije tipa aktivne hiperemije. Vazodilatacija se osim u koži javljai i u dubini mišića ispod nje, čime se povećava arterijska i venska cirkulacija sa poboljđanjem prokrvljenosti kože, miđića i drugih mekotkivnih struktura , kao i resorpcija ekstravazata i eliminacija štetnih metabolita. </a:t>
            </a:r>
          </a:p>
          <a:p>
            <a:pPr marL="800100" lvl="1" indent="-342900">
              <a:buFont typeface="Arial" pitchFamily="34" charset="0"/>
              <a:buChar char="•"/>
            </a:pPr>
            <a:r>
              <a:rPr lang="en-US" sz="1700" dirty="0" smtClean="0"/>
              <a:t>D</a:t>
            </a:r>
            <a:r>
              <a:rPr lang="sr-Latn-RS" sz="1700" dirty="0" smtClean="0"/>
              <a:t>elovanjem na senzitivne nerve( modulacija bola) psotiće se pre svega analgetski efekat ispod anode.</a:t>
            </a:r>
          </a:p>
          <a:p>
            <a:pPr marL="800100" lvl="1" indent="-342900">
              <a:buFont typeface="Arial" pitchFamily="34" charset="0"/>
              <a:buChar char="•"/>
            </a:pPr>
            <a:r>
              <a:rPr lang="en-US" sz="1700" dirty="0" smtClean="0"/>
              <a:t>D</a:t>
            </a:r>
            <a:r>
              <a:rPr lang="sr-Latn-RS" sz="1700" dirty="0" smtClean="0"/>
              <a:t>elovanjem na motorne nerve postiže se sniženje praga nadražaja, a time i povećanje nadražljivosti motornih nerava, kao i povećanje tonusa mišića</a:t>
            </a:r>
          </a:p>
          <a:p>
            <a:pPr marL="800100" lvl="1" indent="-342900">
              <a:buFont typeface="Arial" pitchFamily="34" charset="0"/>
              <a:buChar char="•"/>
            </a:pPr>
            <a:r>
              <a:rPr lang="en-US" sz="1700" dirty="0" smtClean="0"/>
              <a:t>D</a:t>
            </a:r>
            <a:r>
              <a:rPr lang="sr-Latn-RS" sz="1700" dirty="0" smtClean="0"/>
              <a:t>elovanjem na čelije tkiva dovodi do povećanja biološke aktivnosti ćelija. Galvanska struja kroz promenu koncentracije jona, dovodi do poboljšanja funkcionalnog stanja pojedinih tkiva, a time i do pozitivnog trofičkog delovanja, takođe pozitivno deluje i na proces regeneracije.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8670"/>
            <a:ext cx="9144000" cy="714380"/>
          </a:xfrm>
        </p:spPr>
        <p:txBody>
          <a:bodyPr>
            <a:noAutofit/>
          </a:bodyPr>
          <a:lstStyle/>
          <a:p>
            <a:r>
              <a:rPr lang="sr-Latn-RS" sz="3200" b="1" dirty="0" smtClean="0"/>
              <a:t>FIZIOLOŠKO DELOVANJE GALVANSKE STRUJE</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17</a:t>
            </a:fld>
            <a:endParaRPr lang="en-US"/>
          </a:p>
        </p:txBody>
      </p:sp>
      <p:sp>
        <p:nvSpPr>
          <p:cNvPr id="9" name="TextBox 8"/>
          <p:cNvSpPr txBox="1"/>
          <p:nvPr/>
        </p:nvSpPr>
        <p:spPr>
          <a:xfrm>
            <a:off x="0" y="1643050"/>
            <a:ext cx="9144000" cy="4247317"/>
          </a:xfrm>
          <a:prstGeom prst="rect">
            <a:avLst/>
          </a:prstGeom>
          <a:noFill/>
        </p:spPr>
        <p:txBody>
          <a:bodyPr wrap="square" rtlCol="0">
            <a:spAutoFit/>
          </a:bodyPr>
          <a:lstStyle/>
          <a:p>
            <a:pPr marL="342900" indent="-342900" algn="just">
              <a:buFont typeface="+mj-lt"/>
              <a:buAutoNum type="arabicPeriod"/>
            </a:pPr>
            <a:r>
              <a:rPr lang="sr-Latn-RS" dirty="0" smtClean="0"/>
              <a:t>Hidrogalvanske kupke - galvanizacija tkiva se izvodi u posebnim kadama od plastične mase ispunjene vodom na čijim zidovima su ugradjene grafitne elektrode.</a:t>
            </a:r>
          </a:p>
          <a:p>
            <a:pPr marL="342900" indent="-342900" algn="just">
              <a:buFont typeface="+mj-lt"/>
              <a:buAutoNum type="arabicPeriod"/>
            </a:pPr>
            <a:r>
              <a:rPr lang="sr-Latn-RS" dirty="0" smtClean="0"/>
              <a:t>Elektroforeza lekova podrazumeva transkutano unošenje lekova preko intaktne kože, u organizam pomoću galvanske struje. ( Lek mora da bude u vodenom rastvoru i da se u kolu galvanske struje disocira na pozitivne i negativne jone pri čemu se aktivna komponenta leka unosi sa elektrode istog naelektrisanja ( ako je lek pozitivno naelektrisan unosi se sa anode)). Višestruko presavijena hidrofilna gaza nakvasi se sa lekom koji će se uneti elektroforezom i postavi ispod aktivne elektrode (elektroda koja ima isto naelektrisanje kao i aktivna komoponentna hidrofilnog leka) dok se hidrofilna gaza koja se stavlja ispod pasivne elektrode (suprotno naleketrisana od aktivne komponente leka) natopi fiziološkim rastvorom Aktiva elektroda se postavlja iznad patološkog procesa, dok se pasivna elektroda uvek postavlja nasuprot aktivnoj elektrodi. U organizmu lekovi ulaze kroz izvodne kanale znojnih i lojnih žlezda, a sasvim neznatno kroz epiderm. Prednosti: duže delovanje leka-stvara se depo u koži i potkožnom tkivu, lokalno dejstvo leka, izbegavanje gatsrične intolerancije-čir, bezbolna procedura.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928670"/>
            <a:ext cx="8229600" cy="714380"/>
          </a:xfrm>
        </p:spPr>
        <p:txBody>
          <a:bodyPr>
            <a:noAutofit/>
          </a:bodyPr>
          <a:lstStyle/>
          <a:p>
            <a:r>
              <a:rPr lang="sr-Latn-RS" sz="3200" b="1" dirty="0" smtClean="0"/>
              <a:t>JEDNOSMERNE IMPULSNE STRUJE</a:t>
            </a:r>
            <a:endParaRPr lang="en-US" sz="32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18</a:t>
            </a:fld>
            <a:endParaRPr lang="en-US"/>
          </a:p>
        </p:txBody>
      </p:sp>
      <p:sp>
        <p:nvSpPr>
          <p:cNvPr id="9" name="TextBox 8"/>
          <p:cNvSpPr txBox="1"/>
          <p:nvPr/>
        </p:nvSpPr>
        <p:spPr>
          <a:xfrm>
            <a:off x="0" y="1779687"/>
            <a:ext cx="9358346" cy="5078313"/>
          </a:xfrm>
          <a:prstGeom prst="rect">
            <a:avLst/>
          </a:prstGeom>
          <a:noFill/>
        </p:spPr>
        <p:txBody>
          <a:bodyPr wrap="square" rtlCol="0">
            <a:spAutoFit/>
          </a:bodyPr>
          <a:lstStyle/>
          <a:p>
            <a:r>
              <a:rPr lang="sr-Latn-RS" dirty="0" smtClean="0"/>
              <a:t>Karakterišu se impulsnim tokom i frekvencijom. Najčešće se koristi do 100 Hz, što znači 100 </a:t>
            </a:r>
          </a:p>
          <a:p>
            <a:r>
              <a:rPr lang="en-US" dirty="0" smtClean="0"/>
              <a:t>I</a:t>
            </a:r>
            <a:r>
              <a:rPr lang="sr-Latn-RS" dirty="0" smtClean="0"/>
              <a:t>mpusa u minuti. Jonskim delovanjem nastaje elektrohemijska draž koja u vidu impulsa deluje </a:t>
            </a:r>
          </a:p>
          <a:p>
            <a:r>
              <a:rPr lang="en-US" dirty="0" smtClean="0"/>
              <a:t>N</a:t>
            </a:r>
            <a:r>
              <a:rPr lang="sr-Latn-RS" dirty="0" smtClean="0"/>
              <a:t>a brojne receptore u koži, nerve i mišiće. Najčešće se koriste:</a:t>
            </a:r>
          </a:p>
          <a:p>
            <a:pPr>
              <a:buFont typeface="Arial" pitchFamily="34" charset="0"/>
              <a:buChar char="•"/>
            </a:pPr>
            <a:r>
              <a:rPr lang="sr-Latn-RS" dirty="0" smtClean="0"/>
              <a:t> </a:t>
            </a:r>
            <a:r>
              <a:rPr lang="sr-Latn-RS" u="sng" dirty="0" smtClean="0"/>
              <a:t>Bernardove</a:t>
            </a:r>
            <a:r>
              <a:rPr lang="sr-Latn-RS" dirty="0" smtClean="0"/>
              <a:t>( Dijadinamičke struje), čiji impulsi imaju polusinusoidni oblik sa trajanjem od 10ms</a:t>
            </a:r>
          </a:p>
          <a:p>
            <a:r>
              <a:rPr lang="en-US" dirty="0" smtClean="0"/>
              <a:t>I</a:t>
            </a:r>
            <a:r>
              <a:rPr lang="sr-Latn-RS" dirty="0" smtClean="0"/>
              <a:t> frekvencijom od 50 do 100Hz. Deluju: simpatikolitički, analgetički, vazodilatatorno, spazmolitički</a:t>
            </a:r>
          </a:p>
          <a:p>
            <a:r>
              <a:rPr lang="sr-Latn-RS" dirty="0" smtClean="0"/>
              <a:t> i resorptivno.</a:t>
            </a:r>
          </a:p>
          <a:p>
            <a:pPr>
              <a:buFont typeface="Arial" pitchFamily="34" charset="0"/>
              <a:buChar char="•"/>
            </a:pPr>
            <a:r>
              <a:rPr lang="sr-Latn-RS" dirty="0" smtClean="0"/>
              <a:t> </a:t>
            </a:r>
            <a:r>
              <a:rPr lang="sr-Latn-RS" u="sng" dirty="0" smtClean="0"/>
              <a:t>Eksponencijalne</a:t>
            </a:r>
            <a:r>
              <a:rPr lang="sr-Latn-RS" dirty="0" smtClean="0"/>
              <a:t> struje ( Kowarschik): troglasti impulsi ( postepen porast intenziteta struje), </a:t>
            </a:r>
          </a:p>
          <a:p>
            <a:r>
              <a:rPr lang="en-US" dirty="0" smtClean="0"/>
              <a:t>T</a:t>
            </a:r>
            <a:r>
              <a:rPr lang="sr-Latn-RS" dirty="0" smtClean="0"/>
              <a:t>rajanja do 1000 ms i intenziteta do 80mA, u stanju su da izazovu snažnu kontrakciju i potpuno</a:t>
            </a:r>
          </a:p>
          <a:p>
            <a:r>
              <a:rPr lang="sr-Latn-RS" dirty="0" smtClean="0"/>
              <a:t>denervisanog  skeletnog mišića, čime se može usporiti njihova atrofija i održati kontraktilnost </a:t>
            </a:r>
          </a:p>
          <a:p>
            <a:r>
              <a:rPr lang="sr-Latn-RS" dirty="0" smtClean="0"/>
              <a:t>do pojave reinervacije i voljnih kontrakcija.  Odlikuje ih bezbolno draženje i selektivno draženje.</a:t>
            </a:r>
          </a:p>
          <a:p>
            <a:pPr>
              <a:buFont typeface="Arial" pitchFamily="34" charset="0"/>
              <a:buChar char="•"/>
            </a:pPr>
            <a:r>
              <a:rPr lang="sr-Latn-RS" dirty="0" smtClean="0"/>
              <a:t> </a:t>
            </a:r>
            <a:r>
              <a:rPr lang="en-US" u="sng" dirty="0" smtClean="0"/>
              <a:t>T</a:t>
            </a:r>
            <a:r>
              <a:rPr lang="sr-Latn-RS" u="sng" dirty="0" smtClean="0"/>
              <a:t>ehnike elektrostimulacije monopolarne pomoću tačkaste elektrode</a:t>
            </a:r>
            <a:r>
              <a:rPr lang="sr-Latn-RS" dirty="0" smtClean="0"/>
              <a:t>( šake, stopala, mimična </a:t>
            </a:r>
          </a:p>
          <a:p>
            <a:r>
              <a:rPr lang="en-US" dirty="0" smtClean="0"/>
              <a:t>M</a:t>
            </a:r>
            <a:r>
              <a:rPr lang="sr-Latn-RS" dirty="0" smtClean="0"/>
              <a:t>uskulatura) i bipolarne pomoću pločastih elektroda ( obuhvata sva mišićna vlakna)</a:t>
            </a:r>
          </a:p>
          <a:p>
            <a:r>
              <a:rPr lang="en-US" dirty="0" smtClean="0"/>
              <a:t>K</a:t>
            </a:r>
            <a:r>
              <a:rPr lang="sr-Latn-RS" dirty="0" smtClean="0"/>
              <a:t>oriste se i za stimulaciju glatkih mišića: opstipacija debelog creva-zatvor, postoperativna </a:t>
            </a:r>
          </a:p>
          <a:p>
            <a:r>
              <a:rPr lang="sr-Latn-RS" dirty="0" smtClean="0"/>
              <a:t>atonija creva-lenja creva i kod atonične mokraćne bešike( npr.  elektrode se postavljaju  na trbušni </a:t>
            </a:r>
          </a:p>
          <a:p>
            <a:r>
              <a:rPr lang="sr-Latn-RS" dirty="0" smtClean="0"/>
              <a:t>zid suprapubično i na lumbosakralni deo kičme) </a:t>
            </a:r>
          </a:p>
          <a:p>
            <a:endParaRPr lang="sr-Latn-RS" dirty="0" smtClean="0"/>
          </a:p>
          <a:p>
            <a:endParaRPr lang="sr-Latn-R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1143000"/>
          </a:xfrm>
        </p:spPr>
        <p:txBody>
          <a:bodyPr>
            <a:normAutofit/>
          </a:bodyPr>
          <a:lstStyle/>
          <a:p>
            <a:r>
              <a:rPr lang="sr-Latn-RS" sz="3200" b="1" dirty="0" smtClean="0"/>
              <a:t>NAIZMENIČNE STRUJE</a:t>
            </a:r>
            <a:endParaRPr lang="en-US" sz="3200" b="1" dirty="0"/>
          </a:p>
        </p:txBody>
      </p:sp>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19</a:t>
            </a:fld>
            <a:endParaRPr lang="en-US"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13" name="TextBox 12"/>
          <p:cNvSpPr txBox="1"/>
          <p:nvPr/>
        </p:nvSpPr>
        <p:spPr>
          <a:xfrm>
            <a:off x="0" y="2071678"/>
            <a:ext cx="9144000" cy="2760243"/>
          </a:xfrm>
          <a:prstGeom prst="rect">
            <a:avLst/>
          </a:prstGeom>
          <a:noFill/>
        </p:spPr>
        <p:txBody>
          <a:bodyPr wrap="square" rtlCol="0">
            <a:spAutoFit/>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err="1" smtClean="0">
                <a:cs typeface="Times New Roman" pitchFamily="16" charset="0"/>
              </a:rPr>
              <a:t>Karakteriše</a:t>
            </a:r>
            <a:r>
              <a:rPr lang="sr-Latn-RS" sz="2000" dirty="0" smtClean="0">
                <a:cs typeface="Times New Roman" pitchFamily="16" charset="0"/>
              </a:rPr>
              <a:t> se promenom pravca i intenziteta, što znači da se joni i druge naelektrisane</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čestice ( organske materje) u organizmu, kada se nađu u kolu naizmenične struje,</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naizmenično menjaju pravac kretanja od  jedne ka drugoj elektrodi, tako da im je</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amplituda kretanja vrlo kratka a kod struja sa visokom frekvencijom oni praktično</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osciluju u mestu.</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RS" sz="2000" dirty="0" smtClean="0">
              <a:cs typeface="Times New Roman" pitchFamily="16" charset="0"/>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RS" sz="2000" dirty="0" smtClean="0">
              <a:cs typeface="Times New Roman" pitchFamily="16" charset="0"/>
            </a:endParaRPr>
          </a:p>
          <a:p>
            <a:pPr marL="341313" indent="-341313" algn="ct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CS" sz="1400" dirty="0" smtClean="0"/>
              <a:t>	</a:t>
            </a:r>
          </a:p>
          <a:p>
            <a:pPr marL="341313" indent="-341313" algn="ctr">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714380"/>
          </a:xfrm>
        </p:spPr>
        <p:txBody>
          <a:bodyPr>
            <a:noAutofit/>
          </a:bodyPr>
          <a:lstStyle/>
          <a:p>
            <a:r>
              <a:rPr lang="sr-Latn-RS" sz="3600" b="1" dirty="0" smtClean="0"/>
              <a:t>DEFINICIJA FIZIKALNE TERAPIJE</a:t>
            </a:r>
            <a:endParaRPr lang="en-US" sz="36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2</a:t>
            </a:fld>
            <a:endParaRPr lang="en-US"/>
          </a:p>
        </p:txBody>
      </p:sp>
      <p:sp>
        <p:nvSpPr>
          <p:cNvPr id="10" name="Rectangle 9"/>
          <p:cNvSpPr/>
          <p:nvPr/>
        </p:nvSpPr>
        <p:spPr>
          <a:xfrm>
            <a:off x="357158" y="2285992"/>
            <a:ext cx="8358246" cy="2523768"/>
          </a:xfrm>
          <a:prstGeom prst="rect">
            <a:avLst/>
          </a:prstGeom>
        </p:spPr>
        <p:txBody>
          <a:bodyPr wrap="square" anchor="ctr">
            <a:spAutoFit/>
          </a:bodyPr>
          <a:lstStyle/>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dirty="0" smtClean="0">
                <a:latin typeface="+mj-lt"/>
              </a:rPr>
              <a:t>FT je deo fizikalne medicine koji se bavi primenom fizičkih agenasa u svrhu:</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b="1" dirty="0" smtClean="0">
                <a:latin typeface="+mj-lt"/>
              </a:rPr>
              <a:t>Terapije</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b="1" dirty="0" smtClean="0">
                <a:latin typeface="+mj-lt"/>
              </a:rPr>
              <a:t>Metafilakse (sprečavanje pogoršanja i recidiva oboljenja)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b="1" dirty="0" smtClean="0">
                <a:latin typeface="+mj-lt"/>
              </a:rPr>
              <a:t>Medicinske rehabilitacije </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r-Latn-CS" sz="1900" b="1" dirty="0" smtClean="0">
              <a:latin typeface="+mj-lt"/>
            </a:endParaRP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dirty="0" smtClean="0"/>
              <a:t>FT podrazumeva terapijsko delovanje raznih fizičkih agenasa koji se primenjuju</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dirty="0" smtClean="0"/>
              <a:t>preko odredjenih fizioloških struktura, prvenstveno preko kože.</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r-Latn-CS" sz="1900" dirty="0" smtClean="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928670"/>
            <a:ext cx="8229600" cy="1143000"/>
          </a:xfrm>
        </p:spPr>
        <p:txBody>
          <a:bodyPr>
            <a:normAutofit/>
          </a:bodyPr>
          <a:lstStyle/>
          <a:p>
            <a:r>
              <a:rPr lang="sr-Latn-RS" sz="3200" b="1" dirty="0" smtClean="0"/>
              <a:t>TRANSKUTANA ELEKTRIČNA STIMULACIJA (TENS)</a:t>
            </a:r>
            <a:endParaRPr lang="en-US" sz="3200" b="1" dirty="0"/>
          </a:p>
        </p:txBody>
      </p:sp>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20</a:t>
            </a:fld>
            <a:endParaRPr lang="en-US"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13" name="TextBox 12"/>
          <p:cNvSpPr txBox="1"/>
          <p:nvPr/>
        </p:nvSpPr>
        <p:spPr>
          <a:xfrm>
            <a:off x="142844" y="2214554"/>
            <a:ext cx="8858312" cy="4299126"/>
          </a:xfrm>
          <a:prstGeom prst="rect">
            <a:avLst/>
          </a:prstGeom>
          <a:noFill/>
        </p:spPr>
        <p:txBody>
          <a:bodyPr wrap="square" rtlCol="0">
            <a:spAutoFit/>
          </a:bodyPr>
          <a:lstStyle/>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Impulsi su pravougli frekvence od 2 do 200 Hz. Elektrode su od provodne silikonske </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gume i stavljaju se na bolna mesta, najčešće duž duž nerava.</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Parametri impulsa podešavaju se prema pacijentu, ne smeju izazvati kontrakciju. </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Deluje analgetski</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Elektrode se postavljaju na bolna mesta, najčešće duž nerava</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Podešavaju se prema subjektivnoj proceni pacijenta</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Jačina struje treba da bude manja od praga za motorni nadražaj-ne sme izazvati mišićnu kontrakciju.</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cs typeface="Times New Roman" pitchFamily="16" charset="0"/>
              </a:rPr>
              <a:t>T</a:t>
            </a:r>
            <a:r>
              <a:rPr lang="sr-Latn-RS" sz="2000" dirty="0" smtClean="0">
                <a:cs typeface="Times New Roman" pitchFamily="16" charset="0"/>
              </a:rPr>
              <a:t>rajanje procedure od 30-40 minuta</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Koristi se kod svih bolnih stanja u rehabilitaciji</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RS" sz="2000" dirty="0" smtClean="0">
              <a:cs typeface="Times New Roman" pitchFamily="16" charset="0"/>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RS" sz="2000" dirty="0" smtClean="0">
              <a:cs typeface="Times New Roman" pitchFamily="16" charset="0"/>
            </a:endParaRPr>
          </a:p>
          <a:p>
            <a:pPr marL="341313" indent="-341313" algn="ct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CS" sz="1400" dirty="0" smtClean="0"/>
              <a:t>	</a:t>
            </a:r>
          </a:p>
          <a:p>
            <a:pPr marL="341313" indent="-341313" algn="ctr">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1143000"/>
          </a:xfrm>
        </p:spPr>
        <p:txBody>
          <a:bodyPr>
            <a:normAutofit/>
          </a:bodyPr>
          <a:lstStyle/>
          <a:p>
            <a:r>
              <a:rPr lang="sr-Latn-RS" sz="3200" b="1" dirty="0" smtClean="0"/>
              <a:t>INTERFERENTNE STRUJE (IFS)</a:t>
            </a:r>
            <a:endParaRPr lang="en-US" sz="3200" b="1" dirty="0"/>
          </a:p>
        </p:txBody>
      </p:sp>
      <p:sp>
        <p:nvSpPr>
          <p:cNvPr id="4" name="Date Placeholder 3"/>
          <p:cNvSpPr>
            <a:spLocks noGrp="1"/>
          </p:cNvSpPr>
          <p:nvPr>
            <p:ph type="dt" sz="half" idx="10"/>
          </p:nvPr>
        </p:nvSpPr>
        <p:spPr/>
        <p:txBody>
          <a:bodyPr/>
          <a:lstStyle/>
          <a:p>
            <a:r>
              <a:rPr lang="sr-Latn-RS" dirty="0" smtClean="0"/>
              <a:t>28.04.2021.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21</a:t>
            </a:fld>
            <a:endParaRPr lang="en-US"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13" name="TextBox 12"/>
          <p:cNvSpPr txBox="1"/>
          <p:nvPr/>
        </p:nvSpPr>
        <p:spPr>
          <a:xfrm>
            <a:off x="0" y="1857364"/>
            <a:ext cx="9144000" cy="4942379"/>
          </a:xfrm>
          <a:prstGeom prst="rect">
            <a:avLst/>
          </a:prstGeom>
          <a:noFill/>
        </p:spPr>
        <p:txBody>
          <a:bodyPr wrap="square" rtlCol="0">
            <a:spAutoFit/>
          </a:bodyPr>
          <a:lstStyle/>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900" dirty="0" smtClean="0">
                <a:cs typeface="Times New Roman" pitchFamily="16" charset="0"/>
              </a:rPr>
              <a:t>N</a:t>
            </a:r>
            <a:r>
              <a:rPr lang="sr-Latn-RS" sz="1900" dirty="0" smtClean="0">
                <a:cs typeface="Times New Roman" pitchFamily="16" charset="0"/>
              </a:rPr>
              <a:t>iskofrekventne naizmenične struje sinusoidnog oblika koje nastaju endogeno u tkivima,</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interferencijom ( superpozicijom) srtednjefrekventnih struja iz dva samostalna strujna kola,</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čija razlika u frekvenciji iznosi 0-100 Hz. Elektrode se postavljaju tako da se linije sila dva</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kola ukrste  u predelu u kome je patološki proces. Primenjeni intenzitet interferentnih</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struja zavisi od veličine elektroda u subjektivn eosetljivosti bolesnika i iznosi 4 do 50 mA.</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Trajanje procedure oko 15 min. </a:t>
            </a:r>
          </a:p>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Deluju:</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Inhibitorno na simpatikus( simpatikolitički) i time izazivaju vazodilataciju, ubrzanje limfotoka, razmenu elektrolita i resorpciju edema.</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Analgetski</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900" dirty="0" smtClean="0">
                <a:cs typeface="Times New Roman" pitchFamily="16" charset="0"/>
              </a:rPr>
              <a:t>T</a:t>
            </a:r>
            <a:r>
              <a:rPr lang="sr-Latn-RS" sz="1900" dirty="0" smtClean="0">
                <a:cs typeface="Times New Roman" pitchFamily="16" charset="0"/>
              </a:rPr>
              <a:t>rofički i time stimulišu regeneraciju perifernih nerava i poboljšavaju funkcionalno stanje mišića</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1900" dirty="0" smtClean="0">
                <a:cs typeface="Times New Roman" pitchFamily="16" charset="0"/>
              </a:rPr>
              <a:t>Koriste se kod bolnih sindroma, posle povrede mekih tkiva, reumatska oboljenja, cirkulatorni poremećaji, stimulisanje zarastanja preloma u toku imobilizaicije</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RS" sz="2000" dirty="0" smtClean="0">
              <a:cs typeface="Times New Roman" pitchFamily="16" charset="0"/>
            </a:endParaRPr>
          </a:p>
          <a:p>
            <a:pPr marL="341313" indent="-341313" algn="ct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CS" sz="1400" dirty="0" smtClean="0"/>
              <a:t>	</a:t>
            </a:r>
          </a:p>
          <a:p>
            <a:pPr marL="341313" indent="-341313" algn="ctr">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1143000"/>
          </a:xfrm>
        </p:spPr>
        <p:txBody>
          <a:bodyPr>
            <a:normAutofit/>
          </a:bodyPr>
          <a:lstStyle/>
          <a:p>
            <a:r>
              <a:rPr lang="sr-Latn-RS" sz="3200" b="1" dirty="0" smtClean="0"/>
              <a:t>KRATKOTRAJNA DIJATERMIJA (K.T.D.)</a:t>
            </a:r>
            <a:endParaRPr lang="en-US" sz="3200" b="1" dirty="0"/>
          </a:p>
        </p:txBody>
      </p:sp>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22</a:t>
            </a:fld>
            <a:endParaRPr lang="en-US"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13" name="TextBox 12"/>
          <p:cNvSpPr txBox="1"/>
          <p:nvPr/>
        </p:nvSpPr>
        <p:spPr>
          <a:xfrm>
            <a:off x="0" y="2071678"/>
            <a:ext cx="9144000" cy="4488921"/>
          </a:xfrm>
          <a:prstGeom prst="rect">
            <a:avLst/>
          </a:prstGeom>
          <a:noFill/>
        </p:spPr>
        <p:txBody>
          <a:bodyPr wrap="square" rtlCol="0">
            <a:spAutoFit/>
          </a:bodyPr>
          <a:lstStyle/>
          <a:p>
            <a:pPr marL="457200" indent="-457200">
              <a:lnSpc>
                <a:spcPts val="28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        </a:t>
            </a:r>
            <a:r>
              <a:rPr lang="en-US" sz="2000" dirty="0" err="1" smtClean="0">
                <a:cs typeface="Times New Roman" pitchFamily="16" charset="0"/>
              </a:rPr>
              <a:t>Najduže</a:t>
            </a:r>
            <a:r>
              <a:rPr lang="sr-Latn-RS" sz="2000" dirty="0" smtClean="0">
                <a:cs typeface="Times New Roman" pitchFamily="16" charset="0"/>
              </a:rPr>
              <a:t> i najčešće korišćen oblik visokofrekventne struje u fizikalnoj terapiji sa frekvencijom od 27.12 MHz, što znači da se između elektroda stvaraju kratki talasi sa 27.12 miliona oscilacija u jednoj sekundi. Kada visokofrekventna struja, odnosno elektromagnetne oscilacije deluju na tkiva organizma, zbog izuzetno kratkog trajanja perioda svake oscilacije, izostaje kretanje jona i polarizovano naelektrisanje dipol molekula( molekuli vode), jer su primorani da 27 miliona puta u jednoj sekundi promene smer kretanja, te  zbog toga osciluju u mestu, sudarajući se međusobno i uzrokujući nastanak toplote. Ta toplota se naziva ednogenom toplotom, jer se ne dovodi spolja, već nastaje u tkivima usled međusobnog trenja jona i dipol molekula. </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RS" sz="2000" dirty="0" smtClean="0">
              <a:cs typeface="Times New Roman" pitchFamily="16" charset="0"/>
            </a:endParaRPr>
          </a:p>
          <a:p>
            <a:pPr marL="341313" indent="-341313" algn="ct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CS" sz="1400" dirty="0" smtClean="0"/>
              <a:t>	</a:t>
            </a:r>
          </a:p>
          <a:p>
            <a:pPr marL="341313" indent="-341313" algn="ctr">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1143000"/>
          </a:xfrm>
        </p:spPr>
        <p:txBody>
          <a:bodyPr>
            <a:normAutofit/>
          </a:bodyPr>
          <a:lstStyle/>
          <a:p>
            <a:r>
              <a:rPr lang="sr-Latn-RS" sz="3200" b="1" dirty="0" smtClean="0"/>
              <a:t>KRATKOTRAJNA DIJATERMIJA (K.T.D.)</a:t>
            </a:r>
            <a:endParaRPr lang="en-US" sz="3200" b="1" dirty="0"/>
          </a:p>
        </p:txBody>
      </p:sp>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23</a:t>
            </a:fld>
            <a:endParaRPr lang="en-US"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13" name="TextBox 12"/>
          <p:cNvSpPr txBox="1"/>
          <p:nvPr/>
        </p:nvSpPr>
        <p:spPr>
          <a:xfrm>
            <a:off x="642910" y="2071678"/>
            <a:ext cx="7858179" cy="3991349"/>
          </a:xfrm>
          <a:prstGeom prst="rect">
            <a:avLst/>
          </a:prstGeom>
          <a:noFill/>
        </p:spPr>
        <p:txBody>
          <a:bodyPr wrap="square" rtlCol="0">
            <a:spAutoFit/>
          </a:bodyPr>
          <a:lstStyle/>
          <a:p>
            <a:pPr marL="457200" indent="-457200">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        Fiziološko delovanje je izraženo na cirkulaciju, nervni sistem, mišiće, vezivno tkivo, metabolizam, enzimsku aktivnost:</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cs typeface="Times New Roman" pitchFamily="16" charset="0"/>
              </a:rPr>
              <a:t>C</a:t>
            </a:r>
            <a:r>
              <a:rPr lang="sr-Latn-RS" sz="2000" dirty="0" smtClean="0">
                <a:cs typeface="Times New Roman" pitchFamily="16" charset="0"/>
              </a:rPr>
              <a:t>irkulacija: vazodilatacija, aktivna hiperemija, ubrzanje arterijske, venske i limfne cirkulacije. Nastaje veći priliv arterijske krvi, brže oticanjevenske krvi i limfe, što omogućava resorpciju ekstravazata i eliminaicju metabolita.</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cs typeface="Times New Roman" pitchFamily="16" charset="0"/>
              </a:rPr>
              <a:t>N</a:t>
            </a:r>
            <a:r>
              <a:rPr lang="sr-Latn-RS" sz="2000" dirty="0" smtClean="0">
                <a:cs typeface="Times New Roman" pitchFamily="16" charset="0"/>
              </a:rPr>
              <a:t>a nervni sistem ispoljava analgetske i sedativno dejstvo</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cs typeface="Times New Roman" pitchFamily="16" charset="0"/>
              </a:rPr>
              <a:t>N</a:t>
            </a:r>
            <a:r>
              <a:rPr lang="sr-Latn-RS" sz="2000" dirty="0" smtClean="0">
                <a:cs typeface="Times New Roman" pitchFamily="16" charset="0"/>
              </a:rPr>
              <a:t>a mišiče deluje relaksirajuće</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Na vezivno tkivo izražava povećanje rastegljivosti kolagena u tetivama, zglobnim čaurama, zatim u ožiljnom vezivnom tkivu</a:t>
            </a:r>
          </a:p>
          <a:p>
            <a:pPr marL="457200" indent="-457200">
              <a:lnSpc>
                <a:spcPct val="80000"/>
              </a:lnSpc>
              <a:spcBef>
                <a:spcPts val="6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RS" sz="2000" dirty="0" smtClean="0">
                <a:cs typeface="Times New Roman" pitchFamily="16" charset="0"/>
              </a:rPr>
              <a:t>Povećava metabolizam i ubrzava enzimeske reakcije</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RS" sz="2000" dirty="0" smtClean="0">
              <a:cs typeface="Times New Roman" pitchFamily="16" charset="0"/>
            </a:endParaRPr>
          </a:p>
          <a:p>
            <a:pPr marL="341313" indent="-341313" algn="ct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r-Latn-CS" sz="1400" dirty="0" smtClean="0"/>
              <a:t>	</a:t>
            </a:r>
          </a:p>
          <a:p>
            <a:pPr marL="341313" indent="-341313" algn="ctr">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00108"/>
            <a:ext cx="9144000" cy="571504"/>
          </a:xfrm>
        </p:spPr>
        <p:txBody>
          <a:bodyPr>
            <a:noAutofit/>
          </a:bodyPr>
          <a:lstStyle/>
          <a:p>
            <a:r>
              <a:rPr lang="sr-Latn-RS" sz="3000" b="1" dirty="0" smtClean="0"/>
              <a:t>VEŽBE – KRATKOTALASNA DIJATERMIJA(K.T.D)-APARAT</a:t>
            </a:r>
            <a:endParaRPr lang="en-US" sz="3000" b="1" dirty="0"/>
          </a:p>
        </p:txBody>
      </p:sp>
      <p:pic>
        <p:nvPicPr>
          <p:cNvPr id="7" name="Picture 6" descr="AMBLEM PMF-FIZIKA.png"/>
          <p:cNvPicPr>
            <a:picLocks noChangeAspect="1"/>
          </p:cNvPicPr>
          <p:nvPr/>
        </p:nvPicPr>
        <p:blipFill>
          <a:blip r:embed="rId3"/>
          <a:stretch>
            <a:fillRect/>
          </a:stretch>
        </p:blipFill>
        <p:spPr>
          <a:xfrm>
            <a:off x="0" y="0"/>
            <a:ext cx="9144000" cy="931396"/>
          </a:xfrm>
          <a:prstGeom prst="rect">
            <a:avLst/>
          </a:prstGeom>
        </p:spPr>
      </p:pic>
      <p:sp>
        <p:nvSpPr>
          <p:cNvPr id="10" name="Date Placeholder 9"/>
          <p:cNvSpPr>
            <a:spLocks noGrp="1"/>
          </p:cNvSpPr>
          <p:nvPr>
            <p:ph type="dt" sz="half" idx="10"/>
          </p:nvPr>
        </p:nvSpPr>
        <p:spPr/>
        <p:txBody>
          <a:bodyPr/>
          <a:lstStyle/>
          <a:p>
            <a:r>
              <a:rPr lang="sr-Latn-RS" smtClean="0"/>
              <a:t>05.05.2021</a:t>
            </a:r>
            <a:r>
              <a:rPr lang="sr-Latn-RS" dirty="0" smtClean="0"/>
              <a:t>.</a:t>
            </a:r>
            <a:endParaRPr lang="en-US" dirty="0"/>
          </a:p>
        </p:txBody>
      </p:sp>
      <p:sp>
        <p:nvSpPr>
          <p:cNvPr id="11" name="Slide Number Placeholder 10"/>
          <p:cNvSpPr>
            <a:spLocks noGrp="1"/>
          </p:cNvSpPr>
          <p:nvPr>
            <p:ph type="sldNum" sz="quarter" idx="12"/>
          </p:nvPr>
        </p:nvSpPr>
        <p:spPr/>
        <p:txBody>
          <a:bodyPr/>
          <a:lstStyle/>
          <a:p>
            <a:fld id="{EE22FC7E-485B-4ABE-B7D4-E6CEB3FC9ACC}" type="slidenum">
              <a:rPr lang="en-US" smtClean="0"/>
              <a:pPr/>
              <a:t>24</a:t>
            </a:fld>
            <a:endParaRPr lang="en-US"/>
          </a:p>
        </p:txBody>
      </p:sp>
      <p:sp>
        <p:nvSpPr>
          <p:cNvPr id="12" name="Footer Placeholder 11"/>
          <p:cNvSpPr>
            <a:spLocks noGrp="1"/>
          </p:cNvSpPr>
          <p:nvPr>
            <p:ph type="ftr" sz="quarter" idx="11"/>
          </p:nvPr>
        </p:nvSpPr>
        <p:spPr/>
        <p:txBody>
          <a:bodyPr/>
          <a:lstStyle/>
          <a:p>
            <a:endParaRPr lang="en-US" dirty="0"/>
          </a:p>
        </p:txBody>
      </p:sp>
      <p:sp>
        <p:nvSpPr>
          <p:cNvPr id="21506" name="AutoShape 2" descr="NORTH SYSTEM, Novi Sad, Reljkovićeva 52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08" name="AutoShape 4" descr="NORTH SYSTEM, Novi Sad, Reljkovićeva 52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10" name="Picture 6" descr="NORTH SYSTEM, Novi Sad, Reljkovićeva 52a"/>
          <p:cNvPicPr>
            <a:picLocks noChangeAspect="1" noChangeArrowheads="1"/>
          </p:cNvPicPr>
          <p:nvPr/>
        </p:nvPicPr>
        <p:blipFill>
          <a:blip r:embed="rId4"/>
          <a:srcRect/>
          <a:stretch>
            <a:fillRect/>
          </a:stretch>
        </p:blipFill>
        <p:spPr bwMode="auto">
          <a:xfrm>
            <a:off x="1357290" y="1857364"/>
            <a:ext cx="6096000" cy="40957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714380"/>
          </a:xfrm>
        </p:spPr>
        <p:txBody>
          <a:bodyPr>
            <a:noAutofit/>
          </a:bodyPr>
          <a:lstStyle/>
          <a:p>
            <a:r>
              <a:rPr lang="sr-Latn-RS" sz="3600" b="1" dirty="0" smtClean="0"/>
              <a:t>DEFINICIJA FIZIKALNE TERAPIJE</a:t>
            </a:r>
            <a:endParaRPr lang="en-US" sz="36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3</a:t>
            </a:fld>
            <a:endParaRPr lang="en-US"/>
          </a:p>
        </p:txBody>
      </p:sp>
      <p:sp>
        <p:nvSpPr>
          <p:cNvPr id="10" name="Rectangle 9"/>
          <p:cNvSpPr/>
          <p:nvPr/>
        </p:nvSpPr>
        <p:spPr>
          <a:xfrm>
            <a:off x="357158" y="2285992"/>
            <a:ext cx="8358246" cy="3554819"/>
          </a:xfrm>
          <a:prstGeom prst="rect">
            <a:avLst/>
          </a:prstGeom>
        </p:spPr>
        <p:txBody>
          <a:bodyPr wrap="square" anchor="ctr">
            <a:spAutoFit/>
          </a:bodyPr>
          <a:lstStyle/>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Primenjeni u okviru adekvatne doze, koja ne narušava integritet tkiva, ovi </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t>agensi deluju u vidu fizioloških draži na ekstero- i proprioreceptore i </a:t>
            </a:r>
            <a:r>
              <a:rPr lang="sr-Latn-CS" dirty="0" smtClean="0">
                <a:latin typeface="+mj-lt"/>
              </a:rPr>
              <a:t>dovode do</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t>lokalnih i sistemskih rekacija organizma koje bi trebalo da se kreću u okviru</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t>fizioloških varijacija.</a:t>
            </a:r>
            <a:endParaRPr lang="sr-Latn-CS" sz="2000" dirty="0" smtClean="0">
              <a:latin typeface="+mj-lt"/>
            </a:endParaRP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r-Latn-CS" sz="2000" dirty="0" smtClean="0">
              <a:latin typeface="+mj-lt"/>
            </a:endParaRP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b="1" u="sng" dirty="0" smtClean="0"/>
              <a:t>FT se može smatrati metodom lečenja primarno zasnovanoj na dejstvu draži i</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sz="2000" b="1" u="sng" dirty="0" smtClean="0"/>
              <a:t>rekakciji organizma na tu draž (akcija – reakcija).</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r-Latn-CS" sz="2000" u="sng" dirty="0" smtClean="0"/>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t>FT predstavlja integralni deo medicinske rehabilitacije, bez koje se ne može zamisliti </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t>funkcionalno osposobljavanje fizički onesposobljenih osoba za aktivnosti dnevnog </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t>života, kao i za eventualni povratak na radno mesto.</a:t>
            </a:r>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r-Latn-CS" sz="1900" dirty="0" smtClean="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714380"/>
          </a:xfrm>
        </p:spPr>
        <p:txBody>
          <a:bodyPr>
            <a:noAutofit/>
          </a:bodyPr>
          <a:lstStyle/>
          <a:p>
            <a:r>
              <a:rPr lang="sr-Latn-RS" sz="3600" b="1" dirty="0" smtClean="0"/>
              <a:t>ZADACI FIZIKALNE TERAPIJE</a:t>
            </a:r>
            <a:endParaRPr lang="en-US" sz="36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4</a:t>
            </a:fld>
            <a:endParaRPr lang="en-US"/>
          </a:p>
        </p:txBody>
      </p:sp>
      <p:sp>
        <p:nvSpPr>
          <p:cNvPr id="10" name="Rectangle 9"/>
          <p:cNvSpPr/>
          <p:nvPr/>
        </p:nvSpPr>
        <p:spPr>
          <a:xfrm>
            <a:off x="357158" y="2000240"/>
            <a:ext cx="8358246" cy="4262705"/>
          </a:xfrm>
          <a:prstGeom prst="rect">
            <a:avLst/>
          </a:prstGeom>
        </p:spPr>
        <p:txBody>
          <a:bodyPr wrap="square" anchor="ctr">
            <a:spAutoFit/>
          </a:bodyPr>
          <a:lstStyle/>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Smanjenje ili otklanjanje bola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Poboljšanje lokalne cirkulacije</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Smanjenje edema kroz resorpciju i sprečavanje ekstravazata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Antiinflamatorno delovanje kod akutnih zapaljenja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Lokalno povećanje metabolizma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Poboljšanje trofike, procesa reparacije i regeneracije tkiva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Povećanje elastičnosti mekih tkiva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Uspostavljanje funkcije oduzetih nerava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Sprečavanje stvaranja gustog vezivnog tkiva i ožiljaka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Sprečavanje i otklanjanje skraćenja mišića i kontraktura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Motorna reedukacija pojedinih delova lokomotornog aparata posle oduzetosti ili dužeg inaktiviteta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Poboljšanje koordinacije pokreta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Uspostavljanje automatizacije i stereotipa pokreta</a:t>
            </a:r>
            <a:endParaRPr lang="sr-Latn-CS" dirty="0" smtClean="0"/>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r-Latn-CS" sz="1900" dirty="0" smtClean="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714380"/>
          </a:xfrm>
        </p:spPr>
        <p:txBody>
          <a:bodyPr>
            <a:noAutofit/>
          </a:bodyPr>
          <a:lstStyle/>
          <a:p>
            <a:r>
              <a:rPr lang="sr-Latn-RS" sz="3600" b="1" dirty="0" smtClean="0"/>
              <a:t>PODELA FIZIKALNE TERAPIJE</a:t>
            </a:r>
            <a:endParaRPr lang="en-US" sz="36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5</a:t>
            </a:fld>
            <a:endParaRPr lang="en-US"/>
          </a:p>
        </p:txBody>
      </p:sp>
      <p:sp>
        <p:nvSpPr>
          <p:cNvPr id="10" name="Rectangle 9"/>
          <p:cNvSpPr/>
          <p:nvPr/>
        </p:nvSpPr>
        <p:spPr>
          <a:xfrm>
            <a:off x="285720" y="1643050"/>
            <a:ext cx="8358246" cy="5072098"/>
          </a:xfrm>
          <a:prstGeom prst="rect">
            <a:avLst/>
          </a:prstGeom>
        </p:spPr>
        <p:txBody>
          <a:bodyPr wrap="square" anchor="ctr">
            <a:spAutoFit/>
          </a:bodyPr>
          <a:lstStyle/>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ELEKTROTERAPIJA - </a:t>
            </a:r>
            <a:r>
              <a:rPr lang="sr-Latn-CS" sz="1700" dirty="0" smtClean="0">
                <a:latin typeface="+mj-lt"/>
              </a:rPr>
              <a:t>bavi se primenom raznih vrsta električne struje ( električna energija u vidu konstantne jednosmerne-galvanske, niskofrekventne i visokofrekventne struje) u svrhu lečenja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FOTOTERAPIJA - </a:t>
            </a:r>
            <a:r>
              <a:rPr lang="sr-Latn-CS" sz="1700" dirty="0" smtClean="0">
                <a:latin typeface="+mj-lt"/>
              </a:rPr>
              <a:t>koristi veštalki dobijenu svetlost( svetlosna energija) u vidu ultraljubičaste ( hemijska eneregija), infracrvene( toplotna energija) i laserske svetlosti( biostimulativni efekat)</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SONOTERAPIJA - </a:t>
            </a:r>
            <a:r>
              <a:rPr lang="sr-Latn-CS" sz="1700" dirty="0" smtClean="0">
                <a:latin typeface="+mj-lt"/>
              </a:rPr>
              <a:t>podrazumeva terapijsku primenu nečujnih ultrazvučnih talasa visoke frekvence( 870kHz-3 MHz), pri čemu deluje na kožu i potkoćna tkiva zvučna energija( mehanička, toplotna)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TERMOTERAPIJA - </a:t>
            </a:r>
            <a:r>
              <a:rPr lang="sr-Latn-CS" sz="1700" dirty="0" smtClean="0">
                <a:latin typeface="+mj-lt"/>
              </a:rPr>
              <a:t>terapijska primena toplote( toplotne energije) u vidu zagrevanja tela, dovođenjem toplote(termoterapija u užem smislu), kada se aplikuju termoterapijske procedure čija je temperaturaviša od temperature tela ili hlađenja tela , oduzimanjem toplote, tzv. Krioterapija, kada se aplikuju termoterapijske procedure, čija je temperatura niža od temperature tela.</a:t>
            </a:r>
          </a:p>
          <a:p>
            <a:pPr marL="457200" indent="-457200">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r-Latn-CS" dirty="0" smtClean="0">
                <a:latin typeface="+mj-lt"/>
              </a:rPr>
              <a:t>KINEZITERAPIJA - </a:t>
            </a:r>
            <a:r>
              <a:rPr lang="sr-Latn-CS" sz="1700" dirty="0" smtClean="0">
                <a:latin typeface="+mj-lt"/>
              </a:rPr>
              <a:t>primena terapijskih vežbi( kinetička energija nastala kontrakcijom skeletnih mišića) radi očuvanja, uspostavljanja, razvijanja i zamene funkcije lokomotornog aparata.</a:t>
            </a:r>
            <a:endParaRPr lang="sr-Latn-CS" sz="1700" dirty="0" smtClean="0"/>
          </a:p>
          <a:p>
            <a:pPr marL="457200" indent="-45720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r-Latn-CS" sz="1900" dirty="0" smtClean="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714380"/>
          </a:xfrm>
        </p:spPr>
        <p:txBody>
          <a:bodyPr>
            <a:noAutofit/>
          </a:bodyPr>
          <a:lstStyle/>
          <a:p>
            <a:r>
              <a:rPr lang="sr-Latn-RS" sz="3600" b="1" dirty="0" smtClean="0"/>
              <a:t>PODELA FIZIKALNE TERAPIJE</a:t>
            </a:r>
            <a:endParaRPr lang="en-US" sz="36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6</a:t>
            </a:fld>
            <a:endParaRPr lang="en-US"/>
          </a:p>
        </p:txBody>
      </p:sp>
      <p:sp>
        <p:nvSpPr>
          <p:cNvPr id="8" name="TextBox 7"/>
          <p:cNvSpPr txBox="1"/>
          <p:nvPr/>
        </p:nvSpPr>
        <p:spPr>
          <a:xfrm>
            <a:off x="285720" y="2143116"/>
            <a:ext cx="8952204" cy="2585323"/>
          </a:xfrm>
          <a:prstGeom prst="rect">
            <a:avLst/>
          </a:prstGeom>
          <a:noFill/>
        </p:spPr>
        <p:txBody>
          <a:bodyPr wrap="square" rtlCol="0">
            <a:spAutoFit/>
          </a:bodyPr>
          <a:lstStyle/>
          <a:p>
            <a:pPr marL="342900" indent="-342900">
              <a:buFont typeface="+mj-lt"/>
              <a:buAutoNum type="arabicPeriod" startAt="6"/>
            </a:pPr>
            <a:r>
              <a:rPr lang="sr-Latn-RS" dirty="0" smtClean="0"/>
              <a:t>HIDROTERAPIJA </a:t>
            </a:r>
            <a:r>
              <a:rPr lang="sr-Latn-RS" sz="1700" dirty="0" smtClean="0"/>
              <a:t>- koja podrazumeva spoljnu primenu vode   </a:t>
            </a:r>
          </a:p>
          <a:p>
            <a:pPr marL="342900" indent="-342900"/>
            <a:r>
              <a:rPr lang="sr-Latn-RS" sz="1700" dirty="0" smtClean="0"/>
              <a:t>( toplotna i mehanička energija) u svim agregatnim stanjima (led, voda, para) u cilju </a:t>
            </a:r>
          </a:p>
          <a:p>
            <a:pPr marL="342900" indent="-342900"/>
            <a:r>
              <a:rPr lang="en-US" sz="1700" dirty="0" smtClean="0"/>
              <a:t>I</a:t>
            </a:r>
            <a:r>
              <a:rPr lang="sr-Latn-RS" sz="1700" dirty="0" smtClean="0"/>
              <a:t> osposobljivanja u okviru medicinske rehabilitacije.</a:t>
            </a:r>
          </a:p>
          <a:p>
            <a:pPr marL="342900" indent="-342900">
              <a:buFont typeface="+mj-lt"/>
              <a:buAutoNum type="arabicPeriod" startAt="7"/>
            </a:pPr>
            <a:r>
              <a:rPr lang="sr-Latn-RS" dirty="0" smtClean="0"/>
              <a:t>MANUELNA MASAŽA - </a:t>
            </a:r>
            <a:r>
              <a:rPr lang="sr-Latn-RS" sz="1700" dirty="0" smtClean="0"/>
              <a:t>koristi pasivnu mehaničku energiju u cilju lečenja</a:t>
            </a:r>
          </a:p>
          <a:p>
            <a:pPr marL="342900" indent="-342900">
              <a:buFont typeface="+mj-lt"/>
              <a:buAutoNum type="arabicPeriod" startAt="7"/>
            </a:pPr>
            <a:r>
              <a:rPr lang="sr-Latn-RS" dirty="0" smtClean="0"/>
              <a:t>MAGNETOTERAPIJA - </a:t>
            </a:r>
            <a:r>
              <a:rPr lang="sr-Latn-RS" sz="1700" dirty="0" smtClean="0"/>
              <a:t>primena pulsirajućih magnetnih i elektromagnetnih polja niske</a:t>
            </a:r>
          </a:p>
          <a:p>
            <a:pPr marL="342900" indent="-342900"/>
            <a:r>
              <a:rPr lang="sr-Latn-RS" sz="1700" dirty="0" smtClean="0"/>
              <a:t>i visoke frekvencije( elektromagnetna energija) u lečenju povređenih i obolelih. </a:t>
            </a:r>
          </a:p>
          <a:p>
            <a:pPr marL="342900" indent="-342900"/>
            <a:r>
              <a:rPr lang="sr-Latn-RS" sz="1700" dirty="0" smtClean="0"/>
              <a:t>Elektromagnetno polje zbog velike efikasnosti u terapiji mnogih stanja i oboljenja, </a:t>
            </a:r>
          </a:p>
          <a:p>
            <a:pPr marL="342900" indent="-342900"/>
            <a:r>
              <a:rPr lang="en-US" sz="1700" dirty="0" smtClean="0"/>
              <a:t>N</a:t>
            </a:r>
            <a:r>
              <a:rPr lang="sr-Latn-RS" sz="1700" dirty="0" smtClean="0"/>
              <a:t>eškodljivosti za pacijenta i malog broja kontraindikacija postoji veoma popularan vid</a:t>
            </a:r>
          </a:p>
          <a:p>
            <a:pPr marL="342900" indent="-342900"/>
            <a:r>
              <a:rPr lang="sr-Latn-RS" sz="1700" dirty="0" smtClean="0"/>
              <a:t>fizikalne terapije.</a:t>
            </a:r>
            <a:endParaRPr lang="en-US" sz="17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714380"/>
          </a:xfrm>
        </p:spPr>
        <p:txBody>
          <a:bodyPr>
            <a:noAutofit/>
          </a:bodyPr>
          <a:lstStyle/>
          <a:p>
            <a:r>
              <a:rPr lang="sr-Latn-RS" sz="3600" b="1" dirty="0" smtClean="0"/>
              <a:t>NAČIN DELOVANJA FIZIKALNE TERAPIJE</a:t>
            </a:r>
            <a:endParaRPr lang="en-US" sz="36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7</a:t>
            </a:fld>
            <a:endParaRPr lang="en-US"/>
          </a:p>
        </p:txBody>
      </p:sp>
      <p:sp>
        <p:nvSpPr>
          <p:cNvPr id="8" name="TextBox 7"/>
          <p:cNvSpPr txBox="1"/>
          <p:nvPr/>
        </p:nvSpPr>
        <p:spPr>
          <a:xfrm>
            <a:off x="0" y="2143116"/>
            <a:ext cx="8952204" cy="3693319"/>
          </a:xfrm>
          <a:prstGeom prst="rect">
            <a:avLst/>
          </a:prstGeom>
          <a:noFill/>
        </p:spPr>
        <p:txBody>
          <a:bodyPr wrap="square" rtlCol="0">
            <a:spAutoFit/>
          </a:bodyPr>
          <a:lstStyle/>
          <a:p>
            <a:pPr marL="342900" indent="-342900">
              <a:buFont typeface="Arial" pitchFamily="34" charset="0"/>
              <a:buChar char="•"/>
            </a:pPr>
            <a:r>
              <a:rPr lang="en-US" dirty="0" smtClean="0"/>
              <a:t>N</a:t>
            </a:r>
            <a:r>
              <a:rPr lang="sr-Latn-RS" dirty="0" smtClean="0"/>
              <a:t>a </a:t>
            </a:r>
            <a:r>
              <a:rPr lang="sr-Latn-RS" b="1" dirty="0" smtClean="0"/>
              <a:t>mehanoreceptore</a:t>
            </a:r>
            <a:r>
              <a:rPr lang="sr-Latn-RS" dirty="0" smtClean="0"/>
              <a:t> (reaguju na pritisak i deformaciju kože) deluju mehaničke draži u okviru hidroterapije (hidrokinetičke procedure), masaže, manuelne terapije i sonoterapije.</a:t>
            </a:r>
          </a:p>
          <a:p>
            <a:pPr marL="342900" indent="-342900">
              <a:buFont typeface="Arial" pitchFamily="34" charset="0"/>
              <a:buChar char="•"/>
            </a:pPr>
            <a:r>
              <a:rPr lang="en-US" dirty="0" smtClean="0"/>
              <a:t>N</a:t>
            </a:r>
            <a:r>
              <a:rPr lang="sr-Latn-RS" dirty="0" smtClean="0"/>
              <a:t>a </a:t>
            </a:r>
            <a:r>
              <a:rPr lang="sr-Latn-RS" b="1" dirty="0" smtClean="0"/>
              <a:t>termoreceptore</a:t>
            </a:r>
            <a:r>
              <a:rPr lang="sr-Latn-RS" dirty="0" smtClean="0"/>
              <a:t> (reaguju na toplo i hladno) deluju termičke draži u okviru termoterapije, hidroterapije, fototerapije (infracrveni zraci), elektroterapije (kratkotalasna dijatermija) i sonoterapije.</a:t>
            </a:r>
          </a:p>
          <a:p>
            <a:pPr marL="342900" indent="-342900">
              <a:buFont typeface="Arial" pitchFamily="34" charset="0"/>
              <a:buChar char="•"/>
            </a:pPr>
            <a:r>
              <a:rPr lang="en-US" dirty="0" smtClean="0"/>
              <a:t>N</a:t>
            </a:r>
            <a:r>
              <a:rPr lang="sr-Latn-RS" dirty="0" smtClean="0"/>
              <a:t>a </a:t>
            </a:r>
            <a:r>
              <a:rPr lang="sr-Latn-RS" b="1" dirty="0" smtClean="0"/>
              <a:t>nocioceptore</a:t>
            </a:r>
            <a:r>
              <a:rPr lang="sr-Latn-RS" dirty="0" smtClean="0"/>
              <a:t> (reaguju na hemijske supstance oslobodljene pod dejstvom intenzivnih mehaničkih, termičkih, hemijskih ili električnih draži) deluju draži u okviru mehanoterapije, elektroterapije, termoterapije, fototerapije</a:t>
            </a:r>
          </a:p>
          <a:p>
            <a:pPr marL="342900" indent="-342900">
              <a:buFont typeface="Arial" pitchFamily="34" charset="0"/>
              <a:buChar char="•"/>
            </a:pPr>
            <a:r>
              <a:rPr lang="en-US" dirty="0" smtClean="0"/>
              <a:t>N</a:t>
            </a:r>
            <a:r>
              <a:rPr lang="sr-Latn-RS" dirty="0" smtClean="0"/>
              <a:t>a </a:t>
            </a:r>
            <a:r>
              <a:rPr lang="sr-Latn-RS" b="1" dirty="0" smtClean="0"/>
              <a:t>neuromišićna</a:t>
            </a:r>
            <a:r>
              <a:rPr lang="sr-Latn-RS" dirty="0" smtClean="0"/>
              <a:t> </a:t>
            </a:r>
            <a:r>
              <a:rPr lang="sr-Latn-RS" b="1" dirty="0" smtClean="0"/>
              <a:t>vretena</a:t>
            </a:r>
            <a:r>
              <a:rPr lang="sr-Latn-RS" dirty="0" smtClean="0"/>
              <a:t> u skeletnomotornim mišićima (reaguju na istezanje ekstrafuzalnih ili kontrakciju intrafuzalnih mišićnih vlakana</a:t>
            </a:r>
            <a:r>
              <a:rPr lang="sr-Latn-RS" b="1" dirty="0" smtClean="0"/>
              <a:t>), tetivna telaša </a:t>
            </a:r>
            <a:r>
              <a:rPr lang="sr-Latn-RS" dirty="0" smtClean="0"/>
              <a:t>–Goldži (reaguju na povećanje tenzije u mišićima pri kontrakciji) </a:t>
            </a:r>
            <a:r>
              <a:rPr lang="sr-Latn-RS" b="1" dirty="0" smtClean="0"/>
              <a:t>i slobodne nervrne zasvršetke </a:t>
            </a:r>
            <a:r>
              <a:rPr lang="sr-Latn-RS" dirty="0" smtClean="0"/>
              <a:t>u zglobnoj kapsuli i ligamentima – tzv. </a:t>
            </a:r>
            <a:r>
              <a:rPr lang="en-US" dirty="0" err="1" smtClean="0"/>
              <a:t>proprioceptore</a:t>
            </a:r>
            <a:r>
              <a:rPr lang="sr-Latn-RS" dirty="0" smtClean="0"/>
              <a:t> deluju terapeutske vežbe, odnosno kinetičke draži u okviru kineziterapije, hidroterapije, terapije radom, terapeutskog sporta i rekreacije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142984"/>
            <a:ext cx="8229600" cy="714380"/>
          </a:xfrm>
        </p:spPr>
        <p:txBody>
          <a:bodyPr>
            <a:noAutofit/>
          </a:bodyPr>
          <a:lstStyle/>
          <a:p>
            <a:r>
              <a:rPr lang="sr-Latn-RS" sz="3600" b="1" dirty="0" smtClean="0"/>
              <a:t>BIOLOŠKE REAKCIJE IZAZVANE FIZIKALNOM TERAPIJOM</a:t>
            </a:r>
            <a:endParaRPr lang="en-US" sz="36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8</a:t>
            </a:fld>
            <a:endParaRPr lang="en-US"/>
          </a:p>
        </p:txBody>
      </p:sp>
      <p:sp>
        <p:nvSpPr>
          <p:cNvPr id="8" name="TextBox 7"/>
          <p:cNvSpPr txBox="1"/>
          <p:nvPr/>
        </p:nvSpPr>
        <p:spPr>
          <a:xfrm>
            <a:off x="0" y="2143116"/>
            <a:ext cx="8952204" cy="3693319"/>
          </a:xfrm>
          <a:prstGeom prst="rect">
            <a:avLst/>
          </a:prstGeom>
          <a:noFill/>
        </p:spPr>
        <p:txBody>
          <a:bodyPr wrap="square" rtlCol="0">
            <a:spAutoFit/>
          </a:bodyPr>
          <a:lstStyle/>
          <a:p>
            <a:pPr marL="342900" indent="-342900">
              <a:buFont typeface="Arial" pitchFamily="34" charset="0"/>
              <a:buChar char="•"/>
            </a:pPr>
            <a:r>
              <a:rPr lang="sr-Latn-RS" u="sng" dirty="0" smtClean="0"/>
              <a:t>Lokalne reakcije kože: </a:t>
            </a:r>
          </a:p>
          <a:p>
            <a:pPr marL="800100" lvl="1" indent="-342900">
              <a:buFont typeface="Wingdings" pitchFamily="2" charset="2"/>
              <a:buChar char="ü"/>
            </a:pPr>
            <a:r>
              <a:rPr lang="en-US" dirty="0" smtClean="0"/>
              <a:t>R</a:t>
            </a:r>
            <a:r>
              <a:rPr lang="sr-Latn-RS" dirty="0" smtClean="0"/>
              <a:t>efleksna vazomotorna reakcija u vidu vazodilatacije, tipa aktivne hiperemije</a:t>
            </a:r>
          </a:p>
          <a:p>
            <a:pPr marL="800100" lvl="1" indent="-342900">
              <a:buFont typeface="Wingdings" pitchFamily="2" charset="2"/>
              <a:buChar char="ü"/>
            </a:pPr>
            <a:r>
              <a:rPr lang="en-US" dirty="0" smtClean="0"/>
              <a:t>I</a:t>
            </a:r>
            <a:r>
              <a:rPr lang="sr-Latn-RS" dirty="0" smtClean="0"/>
              <a:t>ntra i ekstracelularne promene koncentracije jona</a:t>
            </a:r>
          </a:p>
          <a:p>
            <a:pPr marL="800100" lvl="1" indent="-342900">
              <a:buFont typeface="Wingdings" pitchFamily="2" charset="2"/>
              <a:buChar char="ü"/>
            </a:pPr>
            <a:r>
              <a:rPr lang="en-US" dirty="0" smtClean="0"/>
              <a:t>P</a:t>
            </a:r>
            <a:r>
              <a:rPr lang="sr-Latn-RS" dirty="0" smtClean="0"/>
              <a:t>romena polariteta memebrane</a:t>
            </a:r>
          </a:p>
          <a:p>
            <a:pPr marL="800100" lvl="1" indent="-342900">
              <a:buFont typeface="Wingdings" pitchFamily="2" charset="2"/>
              <a:buChar char="ü"/>
            </a:pPr>
            <a:r>
              <a:rPr lang="en-US" dirty="0" smtClean="0"/>
              <a:t>B</a:t>
            </a:r>
            <a:r>
              <a:rPr lang="sr-Latn-RS" dirty="0" smtClean="0"/>
              <a:t>ioelektrične efekte promene membranskog potencijala (depolarizacija i nastanak akcionog potencijala u neuromišićnom sistemu)</a:t>
            </a:r>
          </a:p>
          <a:p>
            <a:pPr marL="800100" lvl="1" indent="-342900">
              <a:buFont typeface="Wingdings" pitchFamily="2" charset="2"/>
              <a:buChar char="ü"/>
            </a:pPr>
            <a:r>
              <a:rPr lang="en-US" dirty="0" smtClean="0"/>
              <a:t>P</a:t>
            </a:r>
            <a:r>
              <a:rPr lang="sr-Latn-RS" dirty="0" smtClean="0"/>
              <a:t>rocesi biosinteze ...</a:t>
            </a:r>
          </a:p>
          <a:p>
            <a:pPr marL="800100" lvl="1" indent="-342900"/>
            <a:endParaRPr lang="sr-Latn-RS" dirty="0" smtClean="0"/>
          </a:p>
          <a:p>
            <a:pPr marL="342900" indent="-342900">
              <a:buFont typeface="Arial" pitchFamily="34" charset="0"/>
              <a:buChar char="•"/>
            </a:pPr>
            <a:r>
              <a:rPr lang="en-US" u="sng" dirty="0" smtClean="0"/>
              <a:t>L</a:t>
            </a:r>
            <a:r>
              <a:rPr lang="sr-Latn-RS" u="sng" dirty="0" smtClean="0"/>
              <a:t>okalne reakcija na lokomotorni aparat</a:t>
            </a:r>
          </a:p>
          <a:p>
            <a:pPr marL="800100" lvl="1" indent="-342900">
              <a:buFont typeface="Wingdings" pitchFamily="2" charset="2"/>
              <a:buChar char="ü"/>
            </a:pPr>
            <a:r>
              <a:rPr lang="en-US" dirty="0" smtClean="0"/>
              <a:t>L</a:t>
            </a:r>
            <a:r>
              <a:rPr lang="sr-Latn-RS" dirty="0" smtClean="0"/>
              <a:t>okalne promene u mišićima, tetivama, periostu, ligamentima i zglobnim čaurama, u smislu bolje prokrvljenosti i trofike</a:t>
            </a:r>
          </a:p>
          <a:p>
            <a:pPr marL="800100" lvl="1" indent="-342900">
              <a:buFont typeface="Wingdings" pitchFamily="2" charset="2"/>
              <a:buChar char="ü"/>
            </a:pPr>
            <a:r>
              <a:rPr lang="en-US" dirty="0" smtClean="0"/>
              <a:t>P</a:t>
            </a:r>
            <a:r>
              <a:rPr lang="sr-Latn-RS" dirty="0" smtClean="0"/>
              <a:t>oboljšanje tonusa mišića</a:t>
            </a:r>
          </a:p>
          <a:p>
            <a:pPr marL="800100" lvl="1" indent="-342900">
              <a:buFont typeface="Wingdings" pitchFamily="2" charset="2"/>
              <a:buChar char="ü"/>
            </a:pPr>
            <a:r>
              <a:rPr lang="en-US" dirty="0" smtClean="0"/>
              <a:t>P</a:t>
            </a:r>
            <a:r>
              <a:rPr lang="sr-Latn-RS" dirty="0" smtClean="0"/>
              <a:t>ovećanje elastičnosti mekih tkiva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714380"/>
          </a:xfrm>
        </p:spPr>
        <p:txBody>
          <a:bodyPr>
            <a:noAutofit/>
          </a:bodyPr>
          <a:lstStyle/>
          <a:p>
            <a:r>
              <a:rPr lang="sr-Latn-RS" sz="2900" b="1" dirty="0" smtClean="0"/>
              <a:t>BIOLOŠKE REAKCIJE IZAZVANE FIZIKALNOM TERAPIJOM</a:t>
            </a:r>
            <a:endParaRPr lang="en-US" sz="2900" b="1" dirty="0"/>
          </a:p>
        </p:txBody>
      </p:sp>
      <p:pic>
        <p:nvPicPr>
          <p:cNvPr id="7" name="Content Placeholder 6" descr="AMBLEM PMF-FIZIKA.png"/>
          <p:cNvPicPr>
            <a:picLocks noGrp="1" noChangeAspect="1"/>
          </p:cNvPicPr>
          <p:nvPr>
            <p:ph idx="1"/>
          </p:nvPr>
        </p:nvPicPr>
        <p:blipFill>
          <a:blip r:embed="rId2"/>
          <a:stretch>
            <a:fillRect/>
          </a:stretch>
        </p:blipFill>
        <p:spPr>
          <a:xfrm>
            <a:off x="0" y="0"/>
            <a:ext cx="9144000" cy="931397"/>
          </a:xfrm>
        </p:spPr>
      </p:pic>
      <p:sp>
        <p:nvSpPr>
          <p:cNvPr id="4" name="Date Placeholder 3"/>
          <p:cNvSpPr>
            <a:spLocks noGrp="1"/>
          </p:cNvSpPr>
          <p:nvPr>
            <p:ph type="dt" sz="half" idx="10"/>
          </p:nvPr>
        </p:nvSpPr>
        <p:spPr/>
        <p:txBody>
          <a:bodyPr/>
          <a:lstStyle/>
          <a:p>
            <a:r>
              <a:rPr lang="sr-Latn-RS" dirty="0" smtClean="0"/>
              <a:t>05.05.2021.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2FC7E-485B-4ABE-B7D4-E6CEB3FC9ACC}" type="slidenum">
              <a:rPr lang="en-US" smtClean="0"/>
              <a:pPr/>
              <a:t>9</a:t>
            </a:fld>
            <a:endParaRPr lang="en-US"/>
          </a:p>
        </p:txBody>
      </p:sp>
      <p:sp>
        <p:nvSpPr>
          <p:cNvPr id="8" name="TextBox 7"/>
          <p:cNvSpPr txBox="1"/>
          <p:nvPr/>
        </p:nvSpPr>
        <p:spPr>
          <a:xfrm>
            <a:off x="0" y="1714488"/>
            <a:ext cx="9144000" cy="4801314"/>
          </a:xfrm>
          <a:prstGeom prst="rect">
            <a:avLst/>
          </a:prstGeom>
          <a:noFill/>
        </p:spPr>
        <p:txBody>
          <a:bodyPr wrap="square" rtlCol="0">
            <a:spAutoFit/>
          </a:bodyPr>
          <a:lstStyle/>
          <a:p>
            <a:pPr marL="342900" indent="-342900">
              <a:buFont typeface="Arial" pitchFamily="34" charset="0"/>
              <a:buChar char="•"/>
            </a:pPr>
            <a:r>
              <a:rPr lang="en-US" u="sng" dirty="0" smtClean="0"/>
              <a:t>D</a:t>
            </a:r>
            <a:r>
              <a:rPr lang="sr-Latn-RS" u="sng" dirty="0" smtClean="0"/>
              <a:t>elovanje na unutrašnje organe </a:t>
            </a:r>
            <a:r>
              <a:rPr lang="sr-Latn-RS" dirty="0" smtClean="0"/>
              <a:t>– preko kutano-visceralnih refleksa fizičkim agnesima se može delovati i na unutrašnje organe (srce, pluća, gastrointestinalni trakt, urinarni sistem, genitalne organe)</a:t>
            </a:r>
          </a:p>
          <a:p>
            <a:pPr marL="342900" indent="-342900">
              <a:buFont typeface="Arial" pitchFamily="34" charset="0"/>
              <a:buChar char="•"/>
            </a:pPr>
            <a:endParaRPr lang="sr-Latn-RS" dirty="0" smtClean="0"/>
          </a:p>
          <a:p>
            <a:pPr marL="342900" indent="-342900">
              <a:buFont typeface="Arial" pitchFamily="34" charset="0"/>
              <a:buChar char="•"/>
            </a:pPr>
            <a:r>
              <a:rPr lang="en-US" u="sng" dirty="0" smtClean="0"/>
              <a:t>D</a:t>
            </a:r>
            <a:r>
              <a:rPr lang="sr-Latn-RS" u="sng" dirty="0" smtClean="0"/>
              <a:t>elovanje na moždano stablo</a:t>
            </a:r>
          </a:p>
          <a:p>
            <a:pPr marL="800100" lvl="1" indent="-342900">
              <a:buFont typeface="Wingdings" pitchFamily="2" charset="2"/>
              <a:buChar char="Ø"/>
            </a:pPr>
            <a:r>
              <a:rPr lang="en-US" dirty="0" smtClean="0"/>
              <a:t>K</a:t>
            </a:r>
            <a:r>
              <a:rPr lang="sr-Latn-RS" dirty="0" smtClean="0"/>
              <a:t>ontroliše držanje tela i pokret</a:t>
            </a:r>
          </a:p>
          <a:p>
            <a:pPr marL="800100" lvl="1" indent="-342900">
              <a:buFont typeface="Wingdings" pitchFamily="2" charset="2"/>
              <a:buChar char="Ø"/>
            </a:pPr>
            <a:r>
              <a:rPr lang="en-US" dirty="0" smtClean="0"/>
              <a:t>K</a:t>
            </a:r>
            <a:r>
              <a:rPr lang="sr-Latn-RS" dirty="0" smtClean="0"/>
              <a:t>ontroliše vazomotorni aparat, temperaturu tela,metabolizam, apetit, žedj, hematopoezne organe...</a:t>
            </a:r>
          </a:p>
          <a:p>
            <a:pPr marL="342900" indent="-342900"/>
            <a:endParaRPr lang="sr-Latn-RS" dirty="0" smtClean="0"/>
          </a:p>
          <a:p>
            <a:pPr marL="342900" indent="-342900">
              <a:buFont typeface="Arial" pitchFamily="34" charset="0"/>
              <a:buChar char="•"/>
            </a:pPr>
            <a:r>
              <a:rPr lang="en-US" u="sng" dirty="0" smtClean="0"/>
              <a:t>D</a:t>
            </a:r>
            <a:r>
              <a:rPr lang="sr-Latn-RS" u="sng" dirty="0" smtClean="0"/>
              <a:t>elovanje na subkortikalni deo mozga</a:t>
            </a:r>
          </a:p>
          <a:p>
            <a:pPr marL="800100" lvl="1" indent="-342900">
              <a:buFont typeface="Wingdings" pitchFamily="2" charset="2"/>
              <a:buChar char="Ø"/>
            </a:pPr>
            <a:r>
              <a:rPr lang="en-US" dirty="0" smtClean="0"/>
              <a:t>T</a:t>
            </a:r>
            <a:r>
              <a:rPr lang="sr-Latn-RS" dirty="0" smtClean="0"/>
              <a:t>urgor kože</a:t>
            </a:r>
          </a:p>
          <a:p>
            <a:pPr marL="800100" lvl="1" indent="-342900">
              <a:buFont typeface="Wingdings" pitchFamily="2" charset="2"/>
              <a:buChar char="Ø"/>
            </a:pPr>
            <a:r>
              <a:rPr lang="en-US" dirty="0" smtClean="0"/>
              <a:t>M</a:t>
            </a:r>
            <a:r>
              <a:rPr lang="sr-Latn-RS" dirty="0" smtClean="0"/>
              <a:t>išićni tonus</a:t>
            </a:r>
          </a:p>
          <a:p>
            <a:pPr marL="800100" lvl="1" indent="-342900">
              <a:buFont typeface="Wingdings" pitchFamily="2" charset="2"/>
              <a:buChar char="Ø"/>
            </a:pPr>
            <a:r>
              <a:rPr lang="en-US" dirty="0" smtClean="0"/>
              <a:t>P</a:t>
            </a:r>
            <a:r>
              <a:rPr lang="sr-Latn-RS" dirty="0" smtClean="0"/>
              <a:t>uls i krvni pritisak</a:t>
            </a:r>
          </a:p>
          <a:p>
            <a:pPr marL="800100" lvl="1" indent="-342900">
              <a:buFont typeface="Wingdings" pitchFamily="2" charset="2"/>
              <a:buChar char="Ø"/>
            </a:pPr>
            <a:r>
              <a:rPr lang="en-US" dirty="0" smtClean="0"/>
              <a:t>U</a:t>
            </a:r>
            <a:r>
              <a:rPr lang="sr-Latn-RS" dirty="0" smtClean="0"/>
              <a:t>darni volumen i periferni otpor</a:t>
            </a:r>
          </a:p>
          <a:p>
            <a:pPr marL="800100" lvl="1" indent="-342900">
              <a:buFont typeface="Wingdings" pitchFamily="2" charset="2"/>
              <a:buChar char="Ø"/>
            </a:pPr>
            <a:r>
              <a:rPr lang="en-US" dirty="0" smtClean="0"/>
              <a:t>M</a:t>
            </a:r>
            <a:r>
              <a:rPr lang="sr-Latn-RS" dirty="0" smtClean="0"/>
              <a:t>orfologija krvi</a:t>
            </a:r>
          </a:p>
          <a:p>
            <a:pPr marL="800100" lvl="1" indent="-342900">
              <a:buFont typeface="Wingdings" pitchFamily="2" charset="2"/>
              <a:buChar char="Ø"/>
            </a:pPr>
            <a:r>
              <a:rPr lang="en-US" dirty="0" smtClean="0"/>
              <a:t>F</a:t>
            </a:r>
            <a:r>
              <a:rPr lang="sr-Latn-RS" dirty="0" smtClean="0"/>
              <a:t>rekvenca i dubina disanja</a:t>
            </a:r>
          </a:p>
          <a:p>
            <a:pPr marL="800100" lvl="1" indent="-342900">
              <a:buFont typeface="Wingdings" pitchFamily="2" charset="2"/>
              <a:buChar char="Ø"/>
            </a:pPr>
            <a:r>
              <a:rPr lang="en-US" dirty="0" smtClean="0"/>
              <a:t>O</a:t>
            </a:r>
            <a:r>
              <a:rPr lang="sr-Latn-RS" dirty="0" smtClean="0"/>
              <a:t>državanje toplote...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TotalTime>
  <Words>2762</Words>
  <Application>Microsoft Office PowerPoint</Application>
  <PresentationFormat>On-screen Show (4:3)</PresentationFormat>
  <Paragraphs>275</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Office Theme</vt:lpstr>
      <vt:lpstr>Fizičke osnove elektroterapije i elektrodijagnostike  Modul D: Diplomirani fizičar – medicinska fizika pod rukovodstvom prof. Nenada Stevanovića    FIZIKALNA TERAPIJA. FIZIČKI PRINCIPI PRIMENE ELEKTROTERAPIJE U MEDICINSKOJ REHABILITACIJI  XI nedelja predavanja i vežbi</vt:lpstr>
      <vt:lpstr>DEFINICIJA FIZIKALNE TERAPIJE</vt:lpstr>
      <vt:lpstr>DEFINICIJA FIZIKALNE TERAPIJE</vt:lpstr>
      <vt:lpstr>ZADACI FIZIKALNE TERAPIJE</vt:lpstr>
      <vt:lpstr>PODELA FIZIKALNE TERAPIJE</vt:lpstr>
      <vt:lpstr>PODELA FIZIKALNE TERAPIJE</vt:lpstr>
      <vt:lpstr>NAČIN DELOVANJA FIZIKALNE TERAPIJE</vt:lpstr>
      <vt:lpstr>BIOLOŠKE REAKCIJE IZAZVANE FIZIKALNOM TERAPIJOM</vt:lpstr>
      <vt:lpstr>BIOLOŠKE REAKCIJE IZAZVANE FIZIKALNOM TERAPIJOM</vt:lpstr>
      <vt:lpstr>BIOLOŠKE REAKCIJE IZAZVANE FIZIKALNOM TERAPIJOM</vt:lpstr>
      <vt:lpstr>ELEKTROTERAPIJA</vt:lpstr>
      <vt:lpstr>MEHANIZAM DEJSTVA JEDNOSMERNE STRUJE</vt:lpstr>
      <vt:lpstr>MEHANIZAM DEJSTVA JEDNOSMERNE STRUJE</vt:lpstr>
      <vt:lpstr>MEHANIZAM DEJSTVA JEDNOSMERNE STRUJE</vt:lpstr>
      <vt:lpstr>TERAPIJA  JEDNOSMERNOM STRUJOM</vt:lpstr>
      <vt:lpstr>FIZIOLOŠKO DELOVANJE GALVANSKE STRUJE</vt:lpstr>
      <vt:lpstr>FIZIOLOŠKO DELOVANJE GALVANSKE STRUJE</vt:lpstr>
      <vt:lpstr>JEDNOSMERNE IMPULSNE STRUJE</vt:lpstr>
      <vt:lpstr>NAIZMENIČNE STRUJE</vt:lpstr>
      <vt:lpstr>TRANSKUTANA ELEKTRIČNA STIMULACIJA (TENS)</vt:lpstr>
      <vt:lpstr>INTERFERENTNE STRUJE (IFS)</vt:lpstr>
      <vt:lpstr>KRATKOTRAJNA DIJATERMIJA (K.T.D.)</vt:lpstr>
      <vt:lpstr>KRATKOTRAJNA DIJATERMIJA (K.T.D.)</vt:lpstr>
      <vt:lpstr>VEŽBE – KRATKOTALASNA DIJATERMIJA(K.T.D)-APARAT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Физичке основе електротерапије и електродијагностике  Модул Д: Дипломирани физичар – медицинска физика   ОСНОВИ ФИЗИКЕ И ЕЛЕКТРОФИЗИОЛОГИЈЕ СПРОВОДНОГ СИСТЕМА СРЦА.  ЕЛЕКТРОКАРДИОГРАФИЈА. II недеља предавања и вежби</dc:title>
  <dc:creator>Jovan</dc:creator>
  <cp:lastModifiedBy>Admin</cp:lastModifiedBy>
  <cp:revision>133</cp:revision>
  <dcterms:created xsi:type="dcterms:W3CDTF">2021-03-02T09:04:45Z</dcterms:created>
  <dcterms:modified xsi:type="dcterms:W3CDTF">2021-05-05T10:08:58Z</dcterms:modified>
</cp:coreProperties>
</file>